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bin"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Playfair Display" panose="00000500000000000000" pitchFamily="2" charset="0"/>
      <p:regular r:id="rId45"/>
      <p:bold r:id="rId46"/>
      <p:italic r:id="rId47"/>
      <p:boldItalic r:id="rId48"/>
    </p:embeddedFont>
    <p:embeddedFont>
      <p:font typeface="Rockwell" panose="02060603020205020403" pitchFamily="18"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4565BF-2773-470A-B220-6334E5149ACC}">
  <a:tblStyle styleId="{744565BF-2773-470A-B220-6334E5149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font" Target="fonts/font32.fntdata"/><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ba0873aa7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bba0873aa7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ba0873aa7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ba0873aa7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ba0873aa7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ba0873aa7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ba0873aa7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ba0873aa7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ba0873aa7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ba0873aa7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ba0873aa7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ba0873aa7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ba0873aa7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ba0873aa7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3e835734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3e835734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ba0873aa7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ba0873aa7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ba0873aa7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ba0873aa7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ba0873aa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ba0873aa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ba0873aa7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ba0873aa7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ba0873aa7_0_6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1" name="Google Shape;191;gbba0873aa7_0_612:notes"/>
          <p:cNvSpPr txBox="1">
            <a:spLocks noGrp="1"/>
          </p:cNvSpPr>
          <p:nvPr>
            <p:ph type="body" idx="1"/>
          </p:nvPr>
        </p:nvSpPr>
        <p:spPr>
          <a:xfrm>
            <a:off x="686421" y="4400238"/>
            <a:ext cx="5485200" cy="36009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SzPts val="1400"/>
              <a:buFont typeface="Arial"/>
              <a:buNone/>
            </a:pPr>
            <a:endParaRPr/>
          </a:p>
        </p:txBody>
      </p:sp>
      <p:sp>
        <p:nvSpPr>
          <p:cNvPr id="192" name="Google Shape;192;gbba0873aa7_0_612:notes"/>
          <p:cNvSpPr txBox="1"/>
          <p:nvPr/>
        </p:nvSpPr>
        <p:spPr>
          <a:xfrm>
            <a:off x="3884025" y="8684926"/>
            <a:ext cx="2972400" cy="4590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 sz="1200" b="0" i="0" u="none" strike="noStrike" cap="none">
                <a:solidFill>
                  <a:srgbClr val="000000"/>
                </a:solidFill>
                <a:latin typeface="Verdana"/>
                <a:ea typeface="Verdana"/>
                <a:cs typeface="Verdana"/>
                <a:sym typeface="Verdana"/>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ba0873aa7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ba0873aa7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ba0873aa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ba0873aa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ba0873aa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ba0873aa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ba0873aa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ba0873aa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ba0873aa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ba0873aa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all the AP courses we currently offer. AP courses, as we have discussed are considered college-level courses, and are weighted higher than regular and honors classes. All will have an AP exam at the end of the course. If you pass this exam with a 3 or higher, most universities will accept the credit, which means you would not have to take the class in college. Passing an AP test will also earn you an acceleration credit, which can qualify you for early release/late arrival your senior year.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ba0873aa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bba0873aa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ba0873aa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ba0873aa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ba0873aa7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ba0873aa7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866775" y="695325"/>
            <a:ext cx="6345300" cy="5322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2800"/>
              <a:buNone/>
              <a:defRPr sz="1800" b="0" i="0" u="none" strike="noStrike" cap="none">
                <a:solidFill>
                  <a:schemeClr val="dk2"/>
                </a:solidFill>
              </a:defRPr>
            </a:lvl6pPr>
            <a:lvl7pPr marR="0" lvl="6" algn="l" rtl="0">
              <a:lnSpc>
                <a:spcPct val="100000"/>
              </a:lnSpc>
              <a:spcBef>
                <a:spcPts val="0"/>
              </a:spcBef>
              <a:spcAft>
                <a:spcPts val="0"/>
              </a:spcAft>
              <a:buSzPts val="2800"/>
              <a:buNone/>
              <a:defRPr sz="1800" b="0" i="0" u="none" strike="noStrike" cap="none">
                <a:solidFill>
                  <a:schemeClr val="dk2"/>
                </a:solidFill>
              </a:defRPr>
            </a:lvl7pPr>
            <a:lvl8pPr marR="0" lvl="7" algn="l" rtl="0">
              <a:lnSpc>
                <a:spcPct val="100000"/>
              </a:lnSpc>
              <a:spcBef>
                <a:spcPts val="0"/>
              </a:spcBef>
              <a:spcAft>
                <a:spcPts val="0"/>
              </a:spcAft>
              <a:buSzPts val="2800"/>
              <a:buNone/>
              <a:defRPr sz="1800" b="0" i="0" u="none" strike="noStrike" cap="none">
                <a:solidFill>
                  <a:schemeClr val="dk2"/>
                </a:solidFill>
              </a:defRPr>
            </a:lvl8pPr>
            <a:lvl9pPr marR="0" lvl="8" algn="l" rtl="0">
              <a:lnSpc>
                <a:spcPct val="100000"/>
              </a:lnSpc>
              <a:spcBef>
                <a:spcPts val="0"/>
              </a:spcBef>
              <a:spcAft>
                <a:spcPts val="0"/>
              </a:spcAft>
              <a:buSzPts val="2800"/>
              <a:buNone/>
              <a:defRPr sz="1800" b="0" i="0" u="none" strike="noStrike" cap="none">
                <a:solidFill>
                  <a:schemeClr val="dk2"/>
                </a:solidFill>
              </a:defRPr>
            </a:lvl9pPr>
          </a:lstStyle>
          <a:p>
            <a:endParaRPr/>
          </a:p>
        </p:txBody>
      </p:sp>
      <p:sp>
        <p:nvSpPr>
          <p:cNvPr id="66" name="Google Shape;66;p13"/>
          <p:cNvSpPr txBox="1">
            <a:spLocks noGrp="1"/>
          </p:cNvSpPr>
          <p:nvPr>
            <p:ph type="body" idx="1"/>
          </p:nvPr>
        </p:nvSpPr>
        <p:spPr>
          <a:xfrm>
            <a:off x="866440" y="1866900"/>
            <a:ext cx="3636900" cy="2648100"/>
          </a:xfrm>
          <a:prstGeom prst="rect">
            <a:avLst/>
          </a:prstGeom>
          <a:noFill/>
          <a:ln>
            <a:noFill/>
          </a:ln>
        </p:spPr>
        <p:txBody>
          <a:bodyPr spcFirstLastPara="1" wrap="square" lIns="91425" tIns="91425" rIns="91425" bIns="91425" anchor="t" anchorCtr="0">
            <a:normAutofit/>
          </a:bodyPr>
          <a:lstStyle>
            <a:lvl1pPr marL="457200" marR="0" lvl="0" indent="-320040" algn="l" rtl="0">
              <a:lnSpc>
                <a:spcPct val="115000"/>
              </a:lnSpc>
              <a:spcBef>
                <a:spcPts val="1000"/>
              </a:spcBef>
              <a:spcAft>
                <a:spcPts val="0"/>
              </a:spcAft>
              <a:buClr>
                <a:schemeClr val="accent1"/>
              </a:buClr>
              <a:buSzPts val="1440"/>
              <a:buFont typeface="Noto Sans Symbols"/>
              <a:buChar char="▶"/>
              <a:defRPr sz="1800">
                <a:solidFill>
                  <a:srgbClr val="404040"/>
                </a:solidFill>
                <a:latin typeface="Century Gothic"/>
                <a:ea typeface="Century Gothic"/>
                <a:cs typeface="Century Gothic"/>
                <a:sym typeface="Century Gothic"/>
              </a:defRPr>
            </a:lvl1pPr>
            <a:lvl2pPr marL="914400" marR="0" lvl="1" indent="-309880" algn="l" rtl="0">
              <a:lnSpc>
                <a:spcPct val="115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15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7" name="Google Shape;67;p13"/>
          <p:cNvSpPr txBox="1">
            <a:spLocks noGrp="1"/>
          </p:cNvSpPr>
          <p:nvPr>
            <p:ph type="body" idx="2"/>
          </p:nvPr>
        </p:nvSpPr>
        <p:spPr>
          <a:xfrm>
            <a:off x="4640581" y="1866902"/>
            <a:ext cx="3636900" cy="2648100"/>
          </a:xfrm>
          <a:prstGeom prst="rect">
            <a:avLst/>
          </a:prstGeom>
          <a:noFill/>
          <a:ln>
            <a:noFill/>
          </a:ln>
        </p:spPr>
        <p:txBody>
          <a:bodyPr spcFirstLastPara="1" wrap="square" lIns="91425" tIns="91425" rIns="91425" bIns="91425" anchor="t" anchorCtr="0">
            <a:normAutofit/>
          </a:bodyPr>
          <a:lstStyle>
            <a:lvl1pPr marL="457200" marR="0" lvl="0" indent="-320040" algn="l" rtl="0">
              <a:lnSpc>
                <a:spcPct val="115000"/>
              </a:lnSpc>
              <a:spcBef>
                <a:spcPts val="1000"/>
              </a:spcBef>
              <a:spcAft>
                <a:spcPts val="0"/>
              </a:spcAft>
              <a:buClr>
                <a:schemeClr val="accent1"/>
              </a:buClr>
              <a:buSzPts val="1440"/>
              <a:buFont typeface="Noto Sans Symbols"/>
              <a:buChar char="▶"/>
              <a:defRPr sz="1800">
                <a:solidFill>
                  <a:srgbClr val="404040"/>
                </a:solidFill>
                <a:latin typeface="Century Gothic"/>
                <a:ea typeface="Century Gothic"/>
                <a:cs typeface="Century Gothic"/>
                <a:sym typeface="Century Gothic"/>
              </a:defRPr>
            </a:lvl1pPr>
            <a:lvl2pPr marL="914400" marR="0" lvl="1" indent="-309880" algn="l" rtl="0">
              <a:lnSpc>
                <a:spcPct val="115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15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8" name="Google Shape;68;p13"/>
          <p:cNvSpPr txBox="1">
            <a:spLocks noGrp="1"/>
          </p:cNvSpPr>
          <p:nvPr>
            <p:ph type="dt" idx="10"/>
          </p:nvPr>
        </p:nvSpPr>
        <p:spPr>
          <a:xfrm>
            <a:off x="7573962" y="4774406"/>
            <a:ext cx="9906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69" name="Google Shape;69;p13"/>
          <p:cNvSpPr txBox="1">
            <a:spLocks noGrp="1"/>
          </p:cNvSpPr>
          <p:nvPr>
            <p:ph type="ftr" idx="11"/>
          </p:nvPr>
        </p:nvSpPr>
        <p:spPr>
          <a:xfrm>
            <a:off x="590550" y="4774406"/>
            <a:ext cx="38607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70" name="Google Shape;70;p13"/>
          <p:cNvSpPr txBox="1">
            <a:spLocks noGrp="1"/>
          </p:cNvSpPr>
          <p:nvPr>
            <p:ph type="sldNum" idx="12"/>
          </p:nvPr>
        </p:nvSpPr>
        <p:spPr>
          <a:xfrm>
            <a:off x="7678737" y="221456"/>
            <a:ext cx="790500" cy="576300"/>
          </a:xfrm>
          <a:prstGeom prst="rect">
            <a:avLst/>
          </a:prstGeom>
          <a:noFill/>
          <a:ln>
            <a:noFill/>
          </a:ln>
        </p:spPr>
        <p:txBody>
          <a:bodyPr spcFirstLastPara="1" wrap="square" lIns="91425" tIns="45700" rIns="91425" bIns="45700" anchor="b" anchorCtr="0">
            <a:normAutofit/>
          </a:bodyPr>
          <a:lstStyle>
            <a:lvl1pPr marL="0" marR="0" lvl="0"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1pPr>
            <a:lvl2pPr marL="0" marR="0" lvl="1"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2pPr>
            <a:lvl3pPr marL="0" marR="0" lvl="2"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3pPr>
            <a:lvl4pPr marL="0" marR="0" lvl="3"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4pPr>
            <a:lvl5pPr marL="0" marR="0" lvl="4"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5pPr>
            <a:lvl6pPr marL="0" marR="0" lvl="5"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6pPr>
            <a:lvl7pPr marL="0" marR="0" lvl="6"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7pPr>
            <a:lvl8pPr marL="0" marR="0" lvl="7"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8pPr>
            <a:lvl9pPr marL="0" marR="0" lvl="8"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fontScale="90000"/>
          </a:bodyPr>
          <a:lstStyle/>
          <a:p>
            <a:pPr marL="0" lvl="0" indent="0" algn="l" rtl="0">
              <a:spcBef>
                <a:spcPts val="1000"/>
              </a:spcBef>
              <a:spcAft>
                <a:spcPts val="0"/>
              </a:spcAft>
              <a:buNone/>
            </a:pPr>
            <a:r>
              <a:rPr lang="en"/>
              <a:t>PTSA Meeting</a:t>
            </a:r>
            <a:endParaRPr/>
          </a:p>
          <a:p>
            <a:pPr marL="0" lvl="0" indent="0" algn="l" rtl="0">
              <a:spcBef>
                <a:spcPts val="1000"/>
              </a:spcBef>
              <a:spcAft>
                <a:spcPts val="0"/>
              </a:spcAft>
              <a:buNone/>
            </a:pPr>
            <a:r>
              <a:rPr lang="en"/>
              <a:t>College and Career Readiness</a:t>
            </a:r>
            <a:endParaRPr/>
          </a:p>
        </p:txBody>
      </p:sp>
      <p:sp>
        <p:nvSpPr>
          <p:cNvPr id="76" name="Google Shape;76;p14"/>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dirty="0"/>
              <a:t>April 19, 2022</a:t>
            </a:r>
          </a:p>
          <a:p>
            <a:pPr marL="0" lvl="0" indent="0" algn="l" rtl="0">
              <a:spcBef>
                <a:spcPts val="1000"/>
              </a:spcBef>
              <a:spcAft>
                <a:spcPts val="0"/>
              </a:spcAft>
              <a:buNone/>
            </a:pPr>
            <a:r>
              <a:rPr lang="en" dirty="0"/>
              <a:t>Lake N</a:t>
            </a:r>
            <a:r>
              <a:rPr lang="en-US" dirty="0"/>
              <a:t>o</a:t>
            </a:r>
            <a:r>
              <a:rPr lang="en"/>
              <a:t>na High School Student Services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College &amp; Career Readiness Pathways</a:t>
            </a:r>
            <a:endParaRPr/>
          </a:p>
        </p:txBody>
      </p:sp>
      <p:sp>
        <p:nvSpPr>
          <p:cNvPr id="132" name="Google Shape;132;p23"/>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lnSpcReduction="10000"/>
          </a:bodyPr>
          <a:lstStyle/>
          <a:p>
            <a:pPr marL="0" lvl="0" indent="0" algn="ctr" rtl="0">
              <a:lnSpc>
                <a:spcPct val="80000"/>
              </a:lnSpc>
              <a:spcBef>
                <a:spcPts val="0"/>
              </a:spcBef>
              <a:spcAft>
                <a:spcPts val="0"/>
              </a:spcAft>
              <a:buNone/>
            </a:pPr>
            <a:r>
              <a:rPr lang="en" sz="2000">
                <a:solidFill>
                  <a:srgbClr val="262626"/>
                </a:solidFill>
                <a:latin typeface="Cabin"/>
                <a:ea typeface="Cabin"/>
                <a:cs typeface="Cabin"/>
                <a:sym typeface="Cabin"/>
              </a:rPr>
              <a:t>Agriscience Program (Horticulture)</a:t>
            </a:r>
            <a:endParaRPr sz="2000">
              <a:solidFill>
                <a:srgbClr val="262626"/>
              </a:solidFill>
              <a:latin typeface="Cabin"/>
              <a:ea typeface="Cabin"/>
              <a:cs typeface="Cabin"/>
              <a:sym typeface="Cabin"/>
            </a:endParaRPr>
          </a:p>
          <a:p>
            <a:pPr marL="0" lvl="0" indent="0" algn="ctr" rtl="0">
              <a:lnSpc>
                <a:spcPct val="80000"/>
              </a:lnSpc>
              <a:spcBef>
                <a:spcPts val="1000"/>
              </a:spcBef>
              <a:spcAft>
                <a:spcPts val="0"/>
              </a:spcAft>
              <a:buNone/>
            </a:pPr>
            <a:r>
              <a:rPr lang="en" sz="2000">
                <a:solidFill>
                  <a:srgbClr val="262626"/>
                </a:solidFill>
                <a:latin typeface="Cabin"/>
                <a:ea typeface="Cabin"/>
                <a:cs typeface="Cabin"/>
                <a:sym typeface="Cabin"/>
              </a:rPr>
              <a:t>Collegiate Academy (Dual Enrollment)</a:t>
            </a:r>
            <a:endParaRPr sz="2000">
              <a:solidFill>
                <a:srgbClr val="262626"/>
              </a:solidFill>
              <a:latin typeface="Cabin"/>
              <a:ea typeface="Cabin"/>
              <a:cs typeface="Cabin"/>
              <a:sym typeface="Cabin"/>
            </a:endParaRPr>
          </a:p>
          <a:p>
            <a:pPr marL="0" lvl="0" indent="0" algn="ctr" rtl="0">
              <a:lnSpc>
                <a:spcPct val="80000"/>
              </a:lnSpc>
              <a:spcBef>
                <a:spcPts val="1000"/>
              </a:spcBef>
              <a:spcAft>
                <a:spcPts val="0"/>
              </a:spcAft>
              <a:buNone/>
            </a:pPr>
            <a:r>
              <a:rPr lang="en" sz="2000">
                <a:solidFill>
                  <a:srgbClr val="262626"/>
                </a:solidFill>
                <a:latin typeface="Cabin"/>
                <a:ea typeface="Cabin"/>
                <a:cs typeface="Cabin"/>
                <a:sym typeface="Cabin"/>
              </a:rPr>
              <a:t>Digital Media</a:t>
            </a:r>
            <a:endParaRPr sz="2000">
              <a:solidFill>
                <a:srgbClr val="262626"/>
              </a:solidFill>
              <a:latin typeface="Cabin"/>
              <a:ea typeface="Cabin"/>
              <a:cs typeface="Cabin"/>
              <a:sym typeface="Cabin"/>
            </a:endParaRPr>
          </a:p>
          <a:p>
            <a:pPr marL="0" lvl="0" indent="0" algn="ctr" rtl="0">
              <a:lnSpc>
                <a:spcPct val="80000"/>
              </a:lnSpc>
              <a:spcBef>
                <a:spcPts val="1000"/>
              </a:spcBef>
              <a:spcAft>
                <a:spcPts val="0"/>
              </a:spcAft>
              <a:buNone/>
            </a:pPr>
            <a:r>
              <a:rPr lang="en" sz="2000">
                <a:solidFill>
                  <a:srgbClr val="262626"/>
                </a:solidFill>
                <a:latin typeface="Cabin"/>
                <a:ea typeface="Cabin"/>
                <a:cs typeface="Cabin"/>
                <a:sym typeface="Cabin"/>
              </a:rPr>
              <a:t>Early Childhood Education</a:t>
            </a:r>
            <a:endParaRPr sz="2000">
              <a:solidFill>
                <a:srgbClr val="262626"/>
              </a:solidFill>
              <a:latin typeface="Cabin"/>
              <a:ea typeface="Cabin"/>
              <a:cs typeface="Cabin"/>
              <a:sym typeface="Cabin"/>
            </a:endParaRPr>
          </a:p>
          <a:p>
            <a:pPr marL="0" lvl="0" indent="0" algn="ctr" rtl="0">
              <a:lnSpc>
                <a:spcPct val="80000"/>
              </a:lnSpc>
              <a:spcBef>
                <a:spcPts val="1000"/>
              </a:spcBef>
              <a:spcAft>
                <a:spcPts val="0"/>
              </a:spcAft>
              <a:buNone/>
            </a:pPr>
            <a:r>
              <a:rPr lang="en" sz="2000">
                <a:solidFill>
                  <a:srgbClr val="262626"/>
                </a:solidFill>
                <a:latin typeface="Cabin"/>
                <a:ea typeface="Cabin"/>
                <a:cs typeface="Cabin"/>
                <a:sym typeface="Cabin"/>
              </a:rPr>
              <a:t>Health Science Academy</a:t>
            </a:r>
            <a:endParaRPr sz="2000">
              <a:solidFill>
                <a:srgbClr val="262626"/>
              </a:solidFill>
              <a:latin typeface="Cabin"/>
              <a:ea typeface="Cabin"/>
              <a:cs typeface="Cabin"/>
              <a:sym typeface="Cabin"/>
            </a:endParaRPr>
          </a:p>
          <a:p>
            <a:pPr marL="0" lvl="0" indent="0" algn="ctr" rtl="0">
              <a:lnSpc>
                <a:spcPct val="80000"/>
              </a:lnSpc>
              <a:spcBef>
                <a:spcPts val="1000"/>
              </a:spcBef>
              <a:spcAft>
                <a:spcPts val="0"/>
              </a:spcAft>
              <a:buNone/>
            </a:pPr>
            <a:r>
              <a:rPr lang="en" sz="2000">
                <a:solidFill>
                  <a:srgbClr val="262626"/>
                </a:solidFill>
                <a:latin typeface="Cabin"/>
                <a:ea typeface="Cabin"/>
                <a:cs typeface="Cabin"/>
                <a:sym typeface="Cabin"/>
              </a:rPr>
              <a:t>Law Enforcement</a:t>
            </a:r>
            <a:endParaRPr sz="2000">
              <a:solidFill>
                <a:srgbClr val="262626"/>
              </a:solidFill>
              <a:latin typeface="Cabin"/>
              <a:ea typeface="Cabin"/>
              <a:cs typeface="Cabin"/>
              <a:sym typeface="Cabin"/>
            </a:endParaRPr>
          </a:p>
          <a:p>
            <a:pPr marL="0" lvl="0" indent="0" algn="ctr" rtl="0">
              <a:lnSpc>
                <a:spcPct val="80000"/>
              </a:lnSpc>
              <a:spcBef>
                <a:spcPts val="1000"/>
              </a:spcBef>
              <a:spcAft>
                <a:spcPts val="0"/>
              </a:spcAft>
              <a:buNone/>
            </a:pPr>
            <a:r>
              <a:rPr lang="en" sz="2000">
                <a:solidFill>
                  <a:srgbClr val="262626"/>
                </a:solidFill>
                <a:latin typeface="Cabin"/>
                <a:ea typeface="Cabin"/>
                <a:cs typeface="Cabin"/>
                <a:sym typeface="Cabin"/>
              </a:rPr>
              <a:t>Project Lead the Way (Engineering)</a:t>
            </a:r>
            <a:endParaRPr sz="2000">
              <a:solidFill>
                <a:srgbClr val="262626"/>
              </a:solidFill>
              <a:latin typeface="Cabin"/>
              <a:ea typeface="Cabin"/>
              <a:cs typeface="Cabin"/>
              <a:sym typeface="Cabin"/>
            </a:endParaRPr>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4"/>
          <p:cNvPicPr preferRelativeResize="0"/>
          <p:nvPr/>
        </p:nvPicPr>
        <p:blipFill>
          <a:blip r:embed="rId3">
            <a:alphaModFix/>
          </a:blip>
          <a:stretch>
            <a:fillRect/>
          </a:stretch>
        </p:blipFill>
        <p:spPr>
          <a:xfrm>
            <a:off x="1346200" y="112450"/>
            <a:ext cx="6451599"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5"/>
          <p:cNvPicPr preferRelativeResize="0"/>
          <p:nvPr/>
        </p:nvPicPr>
        <p:blipFill>
          <a:blip r:embed="rId3">
            <a:alphaModFix/>
          </a:blip>
          <a:stretch>
            <a:fillRect/>
          </a:stretch>
        </p:blipFill>
        <p:spPr>
          <a:xfrm>
            <a:off x="1346200" y="232300"/>
            <a:ext cx="6451599"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Dual Enrollment vs. Collegiate Academy</a:t>
            </a:r>
            <a:endParaRPr/>
          </a:p>
        </p:txBody>
      </p:sp>
      <p:pic>
        <p:nvPicPr>
          <p:cNvPr id="148" name="Google Shape;148;p26"/>
          <p:cNvPicPr preferRelativeResize="0"/>
          <p:nvPr/>
        </p:nvPicPr>
        <p:blipFill rotWithShape="1">
          <a:blip r:embed="rId3">
            <a:alphaModFix/>
          </a:blip>
          <a:srcRect b="8037"/>
          <a:stretch/>
        </p:blipFill>
        <p:spPr>
          <a:xfrm>
            <a:off x="1263600" y="1420025"/>
            <a:ext cx="6616800" cy="3513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7"/>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1296275" y="152400"/>
            <a:ext cx="6451599"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9"/>
          <p:cNvPicPr preferRelativeResize="0"/>
          <p:nvPr/>
        </p:nvPicPr>
        <p:blipFill>
          <a:blip r:embed="rId3">
            <a:alphaModFix/>
          </a:blip>
          <a:stretch>
            <a:fillRect/>
          </a:stretch>
        </p:blipFill>
        <p:spPr>
          <a:xfrm>
            <a:off x="1346200" y="212325"/>
            <a:ext cx="645159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0"/>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p:nvPr/>
        </p:nvSpPr>
        <p:spPr>
          <a:xfrm>
            <a:off x="419225" y="347825"/>
            <a:ext cx="7905600" cy="101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latin typeface="Montserrat"/>
                <a:ea typeface="Montserrat"/>
                <a:cs typeface="Montserrat"/>
                <a:sym typeface="Montserrat"/>
              </a:rPr>
              <a:t>Grade Point Average</a:t>
            </a:r>
            <a:endParaRPr sz="2600" b="1">
              <a:solidFill>
                <a:srgbClr val="FFFFFF"/>
              </a:solidFill>
              <a:latin typeface="Montserrat"/>
              <a:ea typeface="Montserrat"/>
              <a:cs typeface="Montserrat"/>
              <a:sym typeface="Montserrat"/>
            </a:endParaRPr>
          </a:p>
        </p:txBody>
      </p:sp>
      <p:sp>
        <p:nvSpPr>
          <p:cNvPr id="179" name="Google Shape;179;p32"/>
          <p:cNvSpPr txBox="1"/>
          <p:nvPr/>
        </p:nvSpPr>
        <p:spPr>
          <a:xfrm>
            <a:off x="491775" y="1217350"/>
            <a:ext cx="7700100" cy="3351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a:latin typeface="Cabin"/>
                <a:ea typeface="Cabin"/>
                <a:cs typeface="Cabin"/>
                <a:sym typeface="Cabin"/>
              </a:rPr>
              <a:t>Only final grades are included in your GPA calculation. For </a:t>
            </a:r>
            <a:r>
              <a:rPr lang="en" sz="1500" i="1">
                <a:latin typeface="Cabin"/>
                <a:ea typeface="Cabin"/>
                <a:cs typeface="Cabin"/>
                <a:sym typeface="Cabin"/>
              </a:rPr>
              <a:t>full-year courses,</a:t>
            </a:r>
            <a:r>
              <a:rPr lang="en" sz="1500">
                <a:latin typeface="Cabin"/>
                <a:ea typeface="Cabin"/>
                <a:cs typeface="Cabin"/>
                <a:sym typeface="Cabin"/>
              </a:rPr>
              <a:t> semester grades will calculate a </a:t>
            </a:r>
            <a:r>
              <a:rPr lang="en" sz="1500" i="1">
                <a:latin typeface="Cabin"/>
                <a:ea typeface="Cabin"/>
                <a:cs typeface="Cabin"/>
                <a:sym typeface="Cabin"/>
              </a:rPr>
              <a:t>tentative</a:t>
            </a:r>
            <a:r>
              <a:rPr lang="en" sz="1500">
                <a:latin typeface="Cabin"/>
                <a:ea typeface="Cabin"/>
                <a:cs typeface="Cabin"/>
                <a:sym typeface="Cabin"/>
              </a:rPr>
              <a:t> GPA based on semester progress but the final GPA will recalculate for each class at the end of the year once final grades are awarded. </a:t>
            </a:r>
            <a:endParaRPr sz="1500" i="1">
              <a:solidFill>
                <a:schemeClr val="accent1"/>
              </a:solidFill>
              <a:latin typeface="Verdana"/>
              <a:ea typeface="Verdana"/>
              <a:cs typeface="Verdana"/>
              <a:sym typeface="Verdana"/>
            </a:endParaRPr>
          </a:p>
          <a:p>
            <a:pPr marL="0" lvl="0" indent="0" algn="l" rtl="0">
              <a:spcBef>
                <a:spcPts val="0"/>
              </a:spcBef>
              <a:spcAft>
                <a:spcPts val="0"/>
              </a:spcAft>
              <a:buNone/>
            </a:pPr>
            <a:endParaRPr sz="1500">
              <a:solidFill>
                <a:schemeClr val="accent1"/>
              </a:solidFill>
              <a:latin typeface="Verdana"/>
              <a:ea typeface="Verdana"/>
              <a:cs typeface="Verdana"/>
              <a:sym typeface="Verdana"/>
            </a:endParaRPr>
          </a:p>
          <a:p>
            <a:pPr marL="0" lvl="0" indent="0" algn="l" rtl="0">
              <a:spcBef>
                <a:spcPts val="0"/>
              </a:spcBef>
              <a:spcAft>
                <a:spcPts val="0"/>
              </a:spcAft>
              <a:buNone/>
            </a:pPr>
            <a:endParaRPr sz="2000" b="1">
              <a:solidFill>
                <a:schemeClr val="accent1"/>
              </a:solidFill>
              <a:latin typeface="Rockwell"/>
              <a:ea typeface="Rockwell"/>
              <a:cs typeface="Rockwell"/>
              <a:sym typeface="Rockwell"/>
            </a:endParaRPr>
          </a:p>
          <a:p>
            <a:pPr marL="0" lvl="0" indent="0" algn="l" rtl="0">
              <a:lnSpc>
                <a:spcPct val="115000"/>
              </a:lnSpc>
              <a:spcBef>
                <a:spcPts val="0"/>
              </a:spcBef>
              <a:spcAft>
                <a:spcPts val="1600"/>
              </a:spcAft>
              <a:buNone/>
            </a:pPr>
            <a:endParaRPr sz="1000">
              <a:solidFill>
                <a:schemeClr val="accent1"/>
              </a:solidFill>
              <a:latin typeface="Lato"/>
              <a:ea typeface="Lato"/>
              <a:cs typeface="Lato"/>
              <a:sym typeface="Lato"/>
            </a:endParaRPr>
          </a:p>
        </p:txBody>
      </p:sp>
      <p:graphicFrame>
        <p:nvGraphicFramePr>
          <p:cNvPr id="180" name="Google Shape;180;p32"/>
          <p:cNvGraphicFramePr/>
          <p:nvPr/>
        </p:nvGraphicFramePr>
        <p:xfrm>
          <a:off x="952500" y="2355850"/>
          <a:ext cx="3000000" cy="3000000"/>
        </p:xfrm>
        <a:graphic>
          <a:graphicData uri="http://schemas.openxmlformats.org/drawingml/2006/table">
            <a:tbl>
              <a:tblPr>
                <a:noFill/>
                <a:tableStyleId>{744565BF-2773-470A-B220-6334E5149ACC}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78375">
                <a:tc>
                  <a:txBody>
                    <a:bodyPr/>
                    <a:lstStyle/>
                    <a:p>
                      <a:pPr marL="0" lvl="0" indent="0" algn="ctr" rtl="0">
                        <a:spcBef>
                          <a:spcPts val="0"/>
                        </a:spcBef>
                        <a:spcAft>
                          <a:spcPts val="0"/>
                        </a:spcAft>
                        <a:buNone/>
                      </a:pPr>
                      <a:r>
                        <a:rPr lang="en" b="1">
                          <a:latin typeface="Cabin"/>
                          <a:ea typeface="Cabin"/>
                          <a:cs typeface="Cabin"/>
                          <a:sym typeface="Cabin"/>
                        </a:rPr>
                        <a:t>Unweighted</a:t>
                      </a:r>
                      <a:endParaRPr b="1">
                        <a:latin typeface="Cabin"/>
                        <a:ea typeface="Cabin"/>
                        <a:cs typeface="Cabin"/>
                        <a:sym typeface="Cab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Cabin"/>
                          <a:ea typeface="Cabin"/>
                          <a:cs typeface="Cabin"/>
                          <a:sym typeface="Cabin"/>
                        </a:rPr>
                        <a:t>Weighted (Honors)</a:t>
                      </a:r>
                      <a:endParaRPr b="1">
                        <a:latin typeface="Cabin"/>
                        <a:ea typeface="Cabin"/>
                        <a:cs typeface="Cabin"/>
                        <a:sym typeface="Cab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Cabin"/>
                          <a:ea typeface="Cabin"/>
                          <a:cs typeface="Cabin"/>
                          <a:sym typeface="Cabin"/>
                        </a:rPr>
                        <a:t>Weighted (AP &amp; DE)</a:t>
                      </a:r>
                      <a:endParaRPr b="1">
                        <a:latin typeface="Cabin"/>
                        <a:ea typeface="Cabin"/>
                        <a:cs typeface="Cabin"/>
                        <a:sym typeface="Cab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75950">
                <a:tc>
                  <a:txBody>
                    <a:bodyPr/>
                    <a:lstStyle/>
                    <a:p>
                      <a:pPr marL="342900" lvl="0" indent="-311150" algn="ctr" rtl="0">
                        <a:spcBef>
                          <a:spcPts val="1000"/>
                        </a:spcBef>
                        <a:spcAft>
                          <a:spcPts val="0"/>
                        </a:spcAft>
                        <a:buClr>
                          <a:srgbClr val="000000"/>
                        </a:buClr>
                        <a:buSzPts val="1020"/>
                        <a:buFont typeface="Cabin"/>
                        <a:buChar char="➢"/>
                      </a:pPr>
                      <a:r>
                        <a:rPr lang="en" b="1">
                          <a:latin typeface="Cabin"/>
                          <a:ea typeface="Cabin"/>
                          <a:cs typeface="Cabin"/>
                          <a:sym typeface="Cabin"/>
                        </a:rPr>
                        <a:t>A = 4</a:t>
                      </a:r>
                      <a:endParaRPr sz="1300" b="1">
                        <a:latin typeface="Cabin"/>
                        <a:ea typeface="Cabin"/>
                        <a:cs typeface="Cabin"/>
                        <a:sym typeface="Cabin"/>
                      </a:endParaRPr>
                    </a:p>
                    <a:p>
                      <a:pPr marL="342900" lvl="0" indent="-311150" algn="ctr" rtl="0">
                        <a:spcBef>
                          <a:spcPts val="1000"/>
                        </a:spcBef>
                        <a:spcAft>
                          <a:spcPts val="0"/>
                        </a:spcAft>
                        <a:buClr>
                          <a:srgbClr val="000000"/>
                        </a:buClr>
                        <a:buSzPts val="1020"/>
                        <a:buFont typeface="Cabin"/>
                        <a:buChar char="➢"/>
                      </a:pPr>
                      <a:r>
                        <a:rPr lang="en" b="1">
                          <a:latin typeface="Cabin"/>
                          <a:ea typeface="Cabin"/>
                          <a:cs typeface="Cabin"/>
                          <a:sym typeface="Cabin"/>
                        </a:rPr>
                        <a:t>B = 3</a:t>
                      </a:r>
                      <a:endParaRPr sz="1300" b="1">
                        <a:latin typeface="Cabin"/>
                        <a:ea typeface="Cabin"/>
                        <a:cs typeface="Cabin"/>
                        <a:sym typeface="Cabin"/>
                      </a:endParaRPr>
                    </a:p>
                    <a:p>
                      <a:pPr marL="342900" lvl="0" indent="-311150" algn="ctr" rtl="0">
                        <a:spcBef>
                          <a:spcPts val="1000"/>
                        </a:spcBef>
                        <a:spcAft>
                          <a:spcPts val="0"/>
                        </a:spcAft>
                        <a:buClr>
                          <a:srgbClr val="000000"/>
                        </a:buClr>
                        <a:buSzPts val="1020"/>
                        <a:buFont typeface="Cabin"/>
                        <a:buChar char="➢"/>
                      </a:pPr>
                      <a:r>
                        <a:rPr lang="en" b="1">
                          <a:latin typeface="Cabin"/>
                          <a:ea typeface="Cabin"/>
                          <a:cs typeface="Cabin"/>
                          <a:sym typeface="Cabin"/>
                        </a:rPr>
                        <a:t>C = 2</a:t>
                      </a:r>
                      <a:endParaRPr sz="1300" b="1">
                        <a:latin typeface="Cabin"/>
                        <a:ea typeface="Cabin"/>
                        <a:cs typeface="Cabin"/>
                        <a:sym typeface="Cabin"/>
                      </a:endParaRPr>
                    </a:p>
                    <a:p>
                      <a:pPr marL="342900" lvl="0" indent="-311150" algn="ctr" rtl="0">
                        <a:spcBef>
                          <a:spcPts val="1000"/>
                        </a:spcBef>
                        <a:spcAft>
                          <a:spcPts val="0"/>
                        </a:spcAft>
                        <a:buClr>
                          <a:srgbClr val="000000"/>
                        </a:buClr>
                        <a:buSzPts val="1020"/>
                        <a:buFont typeface="Cabin"/>
                        <a:buChar char="➢"/>
                      </a:pPr>
                      <a:r>
                        <a:rPr lang="en" b="1">
                          <a:latin typeface="Cabin"/>
                          <a:ea typeface="Cabin"/>
                          <a:cs typeface="Cabin"/>
                          <a:sym typeface="Cabin"/>
                        </a:rPr>
                        <a:t>D = 1</a:t>
                      </a:r>
                      <a:endParaRPr sz="1300" b="1">
                        <a:latin typeface="Cabin"/>
                        <a:ea typeface="Cabin"/>
                        <a:cs typeface="Cabin"/>
                        <a:sym typeface="Cabin"/>
                      </a:endParaRPr>
                    </a:p>
                    <a:p>
                      <a:pPr marL="342900" lvl="0" indent="-311150" algn="ctr" rtl="0">
                        <a:spcBef>
                          <a:spcPts val="1000"/>
                        </a:spcBef>
                        <a:spcAft>
                          <a:spcPts val="0"/>
                        </a:spcAft>
                        <a:buClr>
                          <a:srgbClr val="000000"/>
                        </a:buClr>
                        <a:buSzPts val="1020"/>
                        <a:buFont typeface="Cabin"/>
                        <a:buChar char="➢"/>
                      </a:pPr>
                      <a:r>
                        <a:rPr lang="en" b="1">
                          <a:latin typeface="Cabin"/>
                          <a:ea typeface="Cabin"/>
                          <a:cs typeface="Cabin"/>
                          <a:sym typeface="Cabin"/>
                        </a:rPr>
                        <a:t>F = 0</a:t>
                      </a:r>
                      <a:endParaRPr sz="900">
                        <a:latin typeface="Cabin"/>
                        <a:ea typeface="Cabin"/>
                        <a:cs typeface="Cabin"/>
                        <a:sym typeface="Cab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A = 5</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B = 4</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C = 3</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D = 1</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F = 0</a:t>
                      </a:r>
                      <a:endParaRPr sz="1100">
                        <a:latin typeface="Cabin"/>
                        <a:ea typeface="Cabin"/>
                        <a:cs typeface="Cabin"/>
                        <a:sym typeface="Cab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A = 6</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B = 5</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C = 4</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D = 1</a:t>
                      </a:r>
                      <a:endParaRPr sz="1500" b="1">
                        <a:latin typeface="Cabin"/>
                        <a:ea typeface="Cabin"/>
                        <a:cs typeface="Cabin"/>
                        <a:sym typeface="Cabin"/>
                      </a:endParaRPr>
                    </a:p>
                    <a:p>
                      <a:pPr marL="342900" lvl="0" indent="-323850" algn="ctr" rtl="0">
                        <a:spcBef>
                          <a:spcPts val="1000"/>
                        </a:spcBef>
                        <a:spcAft>
                          <a:spcPts val="0"/>
                        </a:spcAft>
                        <a:buClr>
                          <a:srgbClr val="000000"/>
                        </a:buClr>
                        <a:buSzPts val="1140"/>
                        <a:buFont typeface="Cabin"/>
                        <a:buChar char="➢"/>
                      </a:pPr>
                      <a:r>
                        <a:rPr lang="en" sz="1500" b="1">
                          <a:latin typeface="Cabin"/>
                          <a:ea typeface="Cabin"/>
                          <a:cs typeface="Cabin"/>
                          <a:sym typeface="Cabin"/>
                        </a:rPr>
                        <a:t>F = 0</a:t>
                      </a:r>
                      <a:endParaRPr>
                        <a:latin typeface="Cabin"/>
                        <a:ea typeface="Cabin"/>
                        <a:cs typeface="Cabin"/>
                        <a:sym typeface="Cabi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Acceleration?</a:t>
            </a:r>
            <a:endParaRPr/>
          </a:p>
        </p:txBody>
      </p:sp>
      <p:sp>
        <p:nvSpPr>
          <p:cNvPr id="82" name="Google Shape;82;p15"/>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solidFill>
                  <a:srgbClr val="000000"/>
                </a:solidFill>
                <a:latin typeface="Cabin"/>
                <a:ea typeface="Cabin"/>
                <a:cs typeface="Cabin"/>
                <a:sym typeface="Cabin"/>
              </a:rPr>
              <a:t>In addition to scheduling all students in appropriate core courses and elective options of interest, we help to ensure students have at least one opportunity each year to earn an acceleration credit. This helps ensure our students have exposure to rigorous coursework and are college and/or career ready once they graduate Lake Nona HS.</a:t>
            </a:r>
            <a:endParaRPr sz="1900">
              <a:solidFill>
                <a:srgbClr val="000000"/>
              </a:solidFill>
              <a:latin typeface="Cabin"/>
              <a:ea typeface="Cabin"/>
              <a:cs typeface="Cabin"/>
              <a:sym typeface="Cabin"/>
            </a:endParaRPr>
          </a:p>
          <a:p>
            <a:pPr marL="0" lvl="0" indent="0" algn="l" rtl="0">
              <a:spcBef>
                <a:spcPts val="1600"/>
              </a:spcBef>
              <a:spcAft>
                <a:spcPts val="1600"/>
              </a:spcAft>
              <a:buNone/>
            </a:pPr>
            <a:r>
              <a:rPr lang="en" sz="1900">
                <a:solidFill>
                  <a:srgbClr val="000000"/>
                </a:solidFill>
                <a:latin typeface="Cabin"/>
                <a:ea typeface="Cabin"/>
                <a:cs typeface="Cabin"/>
                <a:sym typeface="Cabin"/>
              </a:rPr>
              <a:t>An acceleration credit is earned by passing an AP exam, earning a dual enrollment credit, and/or passing an industry certification exam.</a:t>
            </a:r>
            <a:endParaRPr sz="2300">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Impact of Grades on GPA</a:t>
            </a:r>
            <a:endParaRPr/>
          </a:p>
        </p:txBody>
      </p:sp>
      <p:sp>
        <p:nvSpPr>
          <p:cNvPr id="186" name="Google Shape;186;p33"/>
          <p:cNvSpPr txBox="1">
            <a:spLocks noGrp="1"/>
          </p:cNvSpPr>
          <p:nvPr>
            <p:ph type="body" idx="1"/>
          </p:nvPr>
        </p:nvSpPr>
        <p:spPr>
          <a:xfrm>
            <a:off x="311700" y="1193175"/>
            <a:ext cx="8520600" cy="337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rgbClr val="000000"/>
                </a:solidFill>
                <a:latin typeface="Cabin"/>
                <a:ea typeface="Cabin"/>
                <a:cs typeface="Cabin"/>
                <a:sym typeface="Cabin"/>
              </a:rPr>
              <a:t>OCPS weights grades as follows:</a:t>
            </a:r>
            <a:endParaRPr sz="1400">
              <a:solidFill>
                <a:srgbClr val="000000"/>
              </a:solidFill>
              <a:latin typeface="Cabin"/>
              <a:ea typeface="Cabin"/>
              <a:cs typeface="Cabin"/>
              <a:sym typeface="Cabin"/>
            </a:endParaRPr>
          </a:p>
          <a:p>
            <a:pPr marL="0" lvl="0" indent="0" algn="l" rtl="0">
              <a:spcBef>
                <a:spcPts val="0"/>
              </a:spcBef>
              <a:spcAft>
                <a:spcPts val="0"/>
              </a:spcAft>
              <a:buNone/>
            </a:pPr>
            <a:r>
              <a:rPr lang="en" sz="1400">
                <a:solidFill>
                  <a:srgbClr val="000000"/>
                </a:solidFill>
                <a:latin typeface="Cabin"/>
                <a:ea typeface="Cabin"/>
                <a:cs typeface="Cabin"/>
                <a:sym typeface="Cabin"/>
              </a:rPr>
              <a:t>•Standard courses on a 4 point scale: A = 4, B = 3, C = 2, D = 1, F = 0</a:t>
            </a:r>
            <a:endParaRPr sz="1400">
              <a:solidFill>
                <a:srgbClr val="000000"/>
              </a:solidFill>
              <a:latin typeface="Cabin"/>
              <a:ea typeface="Cabin"/>
              <a:cs typeface="Cabin"/>
              <a:sym typeface="Cabin"/>
            </a:endParaRPr>
          </a:p>
          <a:p>
            <a:pPr marL="0" lvl="0" indent="0" algn="l" rtl="0">
              <a:spcBef>
                <a:spcPts val="0"/>
              </a:spcBef>
              <a:spcAft>
                <a:spcPts val="0"/>
              </a:spcAft>
              <a:buNone/>
            </a:pPr>
            <a:r>
              <a:rPr lang="en" sz="1400">
                <a:solidFill>
                  <a:srgbClr val="000000"/>
                </a:solidFill>
                <a:latin typeface="Cabin"/>
                <a:ea typeface="Cabin"/>
                <a:cs typeface="Cabin"/>
                <a:sym typeface="Cabin"/>
              </a:rPr>
              <a:t>•Honors courses on a 5 point scale: A = 5, B = 4, C = 3, D =2, F = 1</a:t>
            </a:r>
            <a:endParaRPr sz="1400">
              <a:solidFill>
                <a:srgbClr val="000000"/>
              </a:solidFill>
              <a:latin typeface="Cabin"/>
              <a:ea typeface="Cabin"/>
              <a:cs typeface="Cabin"/>
              <a:sym typeface="Cabin"/>
            </a:endParaRPr>
          </a:p>
          <a:p>
            <a:pPr marL="0" lvl="0" indent="0" algn="l" rtl="0">
              <a:spcBef>
                <a:spcPts val="0"/>
              </a:spcBef>
              <a:spcAft>
                <a:spcPts val="0"/>
              </a:spcAft>
              <a:buNone/>
            </a:pPr>
            <a:r>
              <a:rPr lang="en" sz="1400">
                <a:solidFill>
                  <a:srgbClr val="000000"/>
                </a:solidFill>
                <a:latin typeface="Cabin"/>
                <a:ea typeface="Cabin"/>
                <a:cs typeface="Cabin"/>
                <a:sym typeface="Cabin"/>
              </a:rPr>
              <a:t>•College courses (AP &amp; DE) on a 6 point scale: A = 6, B = 5, C = 4, D = 3, F=2</a:t>
            </a:r>
            <a:endParaRPr sz="1400">
              <a:solidFill>
                <a:srgbClr val="000000"/>
              </a:solidFill>
              <a:latin typeface="Cabin"/>
              <a:ea typeface="Cabin"/>
              <a:cs typeface="Cabin"/>
              <a:sym typeface="Cabin"/>
            </a:endParaRPr>
          </a:p>
          <a:p>
            <a:pPr marL="0" lvl="0" indent="0" algn="l" rtl="0">
              <a:spcBef>
                <a:spcPts val="0"/>
              </a:spcBef>
              <a:spcAft>
                <a:spcPts val="0"/>
              </a:spcAft>
              <a:buNone/>
            </a:pPr>
            <a:r>
              <a:rPr lang="en" sz="1400">
                <a:solidFill>
                  <a:srgbClr val="000000"/>
                </a:solidFill>
                <a:latin typeface="Cabin"/>
                <a:ea typeface="Cabin"/>
                <a:cs typeface="Cabin"/>
                <a:sym typeface="Cabin"/>
              </a:rPr>
              <a:t>•OCPS uses weighted GPA for class rank</a:t>
            </a:r>
            <a:endParaRPr sz="1400">
              <a:solidFill>
                <a:srgbClr val="000000"/>
              </a:solidFill>
              <a:latin typeface="Cabin"/>
              <a:ea typeface="Cabin"/>
              <a:cs typeface="Cabin"/>
              <a:sym typeface="Cabin"/>
            </a:endParaRPr>
          </a:p>
          <a:p>
            <a:pPr marL="0" lvl="0" indent="0" algn="l" rtl="0">
              <a:spcBef>
                <a:spcPts val="0"/>
              </a:spcBef>
              <a:spcAft>
                <a:spcPts val="0"/>
              </a:spcAft>
              <a:buNone/>
            </a:pPr>
            <a:endParaRPr sz="1400">
              <a:solidFill>
                <a:srgbClr val="000000"/>
              </a:solidFill>
              <a:latin typeface="Cabin"/>
              <a:ea typeface="Cabin"/>
              <a:cs typeface="Cabin"/>
              <a:sym typeface="Cabin"/>
            </a:endParaRPr>
          </a:p>
          <a:p>
            <a:pPr marL="0" lvl="0" indent="0" algn="l" rtl="0">
              <a:spcBef>
                <a:spcPts val="0"/>
              </a:spcBef>
              <a:spcAft>
                <a:spcPts val="0"/>
              </a:spcAft>
              <a:buNone/>
            </a:pPr>
            <a:r>
              <a:rPr lang="en" sz="1400">
                <a:solidFill>
                  <a:srgbClr val="000000"/>
                </a:solidFill>
                <a:latin typeface="Cabin"/>
                <a:ea typeface="Cabin"/>
                <a:cs typeface="Cabin"/>
                <a:sym typeface="Cabin"/>
              </a:rPr>
              <a:t>Postsecondary schools each calculate their admissions GPA differently.   While some look at weighted GPAs, some universities and colleges look at unweighted, and some look only at the core classes unweighted. If you meet their minimum GPA, they do consider the types of courses.  </a:t>
            </a:r>
            <a:r>
              <a:rPr lang="en"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a:p>
            <a:pPr marL="0" lvl="0" indent="0" algn="ctr" rtl="0">
              <a:spcBef>
                <a:spcPts val="0"/>
              </a:spcBef>
              <a:spcAft>
                <a:spcPts val="0"/>
              </a:spcAft>
              <a:buNone/>
            </a:pPr>
            <a:endParaRPr sz="2000">
              <a:solidFill>
                <a:srgbClr val="000000"/>
              </a:solidFill>
              <a:latin typeface="Calibri"/>
              <a:ea typeface="Calibri"/>
              <a:cs typeface="Calibri"/>
              <a:sym typeface="Calibri"/>
            </a:endParaRPr>
          </a:p>
          <a:p>
            <a:pPr marL="0" lvl="0" indent="0" algn="l" rtl="0">
              <a:spcBef>
                <a:spcPts val="0"/>
              </a:spcBef>
              <a:spcAft>
                <a:spcPts val="1200"/>
              </a:spcAft>
              <a:buNone/>
            </a:pPr>
            <a:endParaRPr/>
          </a:p>
        </p:txBody>
      </p:sp>
      <p:pic>
        <p:nvPicPr>
          <p:cNvPr id="187" name="Google Shape;187;p33"/>
          <p:cNvPicPr preferRelativeResize="0"/>
          <p:nvPr/>
        </p:nvPicPr>
        <p:blipFill>
          <a:blip r:embed="rId3">
            <a:alphaModFix/>
          </a:blip>
          <a:stretch>
            <a:fillRect/>
          </a:stretch>
        </p:blipFill>
        <p:spPr>
          <a:xfrm>
            <a:off x="1523750" y="3572675"/>
            <a:ext cx="3048250" cy="1374075"/>
          </a:xfrm>
          <a:prstGeom prst="rect">
            <a:avLst/>
          </a:prstGeom>
          <a:noFill/>
          <a:ln>
            <a:noFill/>
          </a:ln>
        </p:spPr>
      </p:pic>
      <p:pic>
        <p:nvPicPr>
          <p:cNvPr id="188" name="Google Shape;188;p33"/>
          <p:cNvPicPr preferRelativeResize="0"/>
          <p:nvPr/>
        </p:nvPicPr>
        <p:blipFill>
          <a:blip r:embed="rId4">
            <a:alphaModFix/>
          </a:blip>
          <a:stretch>
            <a:fillRect/>
          </a:stretch>
        </p:blipFill>
        <p:spPr>
          <a:xfrm>
            <a:off x="4928721" y="3572673"/>
            <a:ext cx="3037429" cy="1374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282175" y="232950"/>
            <a:ext cx="8665500" cy="855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800"/>
              <a:buFont typeface="Century Gothic"/>
              <a:buNone/>
            </a:pPr>
            <a:r>
              <a:rPr lang="en" sz="3600" b="1">
                <a:solidFill>
                  <a:srgbClr val="FFFFFF"/>
                </a:solidFill>
              </a:rPr>
              <a:t>The impact of 0 on student grades</a:t>
            </a:r>
            <a:endParaRPr b="1">
              <a:solidFill>
                <a:srgbClr val="FFFFFF"/>
              </a:solidFill>
            </a:endParaRPr>
          </a:p>
        </p:txBody>
      </p:sp>
      <p:sp>
        <p:nvSpPr>
          <p:cNvPr id="195" name="Google Shape;195;p34"/>
          <p:cNvSpPr txBox="1">
            <a:spLocks noGrp="1"/>
          </p:cNvSpPr>
          <p:nvPr>
            <p:ph type="body" idx="1"/>
          </p:nvPr>
        </p:nvSpPr>
        <p:spPr>
          <a:xfrm>
            <a:off x="866775" y="1517525"/>
            <a:ext cx="3636900" cy="3359400"/>
          </a:xfrm>
          <a:prstGeom prst="rect">
            <a:avLst/>
          </a:prstGeom>
          <a:noFill/>
          <a:ln>
            <a:noFill/>
          </a:ln>
        </p:spPr>
        <p:txBody>
          <a:bodyPr spcFirstLastPara="1" wrap="square" lIns="91425" tIns="45700" rIns="91425" bIns="45700" anchor="t" anchorCtr="0">
            <a:normAutofit/>
          </a:bodyPr>
          <a:lstStyle/>
          <a:p>
            <a:pPr marL="342900" marR="0" lvl="0" indent="-349250" algn="l" rtl="0">
              <a:lnSpc>
                <a:spcPct val="40000"/>
              </a:lnSpc>
              <a:spcBef>
                <a:spcPts val="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1	=	80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2	=	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3	=	75</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4	=	60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5	=	100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6	=	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7	=	79</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8	=	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9	=	95</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10=	80</a:t>
            </a:r>
            <a:endParaRPr sz="1900" b="1">
              <a:solidFill>
                <a:srgbClr val="000000"/>
              </a:solidFill>
              <a:latin typeface="Cabin"/>
              <a:ea typeface="Cabin"/>
              <a:cs typeface="Cabin"/>
              <a:sym typeface="Cabin"/>
            </a:endParaRPr>
          </a:p>
          <a:p>
            <a:pPr marL="0" marR="0" lvl="0" indent="0" algn="l" rtl="0">
              <a:lnSpc>
                <a:spcPct val="40000"/>
              </a:lnSpc>
              <a:spcBef>
                <a:spcPts val="1000"/>
              </a:spcBef>
              <a:spcAft>
                <a:spcPts val="0"/>
              </a:spcAft>
              <a:buClr>
                <a:schemeClr val="accent1"/>
              </a:buClr>
              <a:buSzPts val="1440"/>
              <a:buFont typeface="Noto Sans Symbols"/>
              <a:buNone/>
            </a:pPr>
            <a:endParaRPr sz="1200" b="1">
              <a:solidFill>
                <a:srgbClr val="000000"/>
              </a:solidFill>
              <a:latin typeface="Cabin"/>
              <a:ea typeface="Cabin"/>
              <a:cs typeface="Cabin"/>
              <a:sym typeface="Cabin"/>
            </a:endParaRPr>
          </a:p>
          <a:p>
            <a:pPr marL="0" marR="0" lvl="0" indent="0" algn="l" rtl="0">
              <a:lnSpc>
                <a:spcPct val="40000"/>
              </a:lnSpc>
              <a:spcBef>
                <a:spcPts val="1000"/>
              </a:spcBef>
              <a:spcAft>
                <a:spcPts val="0"/>
              </a:spcAft>
              <a:buClr>
                <a:schemeClr val="accent1"/>
              </a:buClr>
              <a:buSzPts val="1440"/>
              <a:buFont typeface="Noto Sans Symbols"/>
              <a:buNone/>
            </a:pPr>
            <a:r>
              <a:rPr lang="en" sz="1200" b="1" i="0" u="none">
                <a:solidFill>
                  <a:srgbClr val="000000"/>
                </a:solidFill>
                <a:latin typeface="Cabin"/>
                <a:ea typeface="Cabin"/>
                <a:cs typeface="Cabin"/>
                <a:sym typeface="Cabin"/>
              </a:rPr>
              <a:t>Total Points/# of Assignments</a:t>
            </a:r>
            <a:endParaRPr sz="1900" b="1">
              <a:solidFill>
                <a:srgbClr val="000000"/>
              </a:solidFill>
              <a:latin typeface="Cabin"/>
              <a:ea typeface="Cabin"/>
              <a:cs typeface="Cabin"/>
              <a:sym typeface="Cabin"/>
            </a:endParaRPr>
          </a:p>
          <a:p>
            <a:pPr marL="342900" marR="0" lvl="0" indent="-342900" algn="l" rtl="0">
              <a:lnSpc>
                <a:spcPct val="40000"/>
              </a:lnSpc>
              <a:spcBef>
                <a:spcPts val="1000"/>
              </a:spcBef>
              <a:spcAft>
                <a:spcPts val="0"/>
              </a:spcAft>
              <a:buClr>
                <a:schemeClr val="accent1"/>
              </a:buClr>
              <a:buSzPts val="1440"/>
              <a:buFont typeface="Noto Sans Symbols"/>
              <a:buNone/>
            </a:pPr>
            <a:r>
              <a:rPr lang="en" sz="1200" b="1" i="0" u="none">
                <a:solidFill>
                  <a:srgbClr val="000000"/>
                </a:solidFill>
                <a:latin typeface="Cabin"/>
                <a:ea typeface="Cabin"/>
                <a:cs typeface="Cabin"/>
                <a:sym typeface="Cabin"/>
              </a:rPr>
              <a:t>569/10 = 56.9</a:t>
            </a:r>
            <a:endParaRPr sz="1900" b="1">
              <a:solidFill>
                <a:srgbClr val="000000"/>
              </a:solidFill>
              <a:latin typeface="Cabin"/>
              <a:ea typeface="Cabin"/>
              <a:cs typeface="Cabin"/>
              <a:sym typeface="Cabin"/>
            </a:endParaRPr>
          </a:p>
          <a:p>
            <a:pPr marL="342900" marR="0" lvl="0" indent="-342900" algn="l" rtl="0">
              <a:lnSpc>
                <a:spcPct val="40000"/>
              </a:lnSpc>
              <a:spcBef>
                <a:spcPts val="1000"/>
              </a:spcBef>
              <a:spcAft>
                <a:spcPts val="0"/>
              </a:spcAft>
              <a:buClr>
                <a:schemeClr val="accent1"/>
              </a:buClr>
              <a:buSzPts val="1440"/>
              <a:buFont typeface="Noto Sans Symbols"/>
              <a:buNone/>
            </a:pPr>
            <a:endParaRPr sz="1200" i="0" u="none">
              <a:solidFill>
                <a:srgbClr val="000000"/>
              </a:solidFill>
              <a:latin typeface="Cabin"/>
              <a:ea typeface="Cabin"/>
              <a:cs typeface="Cabin"/>
              <a:sym typeface="Cabin"/>
            </a:endParaRPr>
          </a:p>
          <a:p>
            <a:pPr marL="342900" marR="0" lvl="0" indent="-342900" algn="l" rtl="0">
              <a:lnSpc>
                <a:spcPct val="40000"/>
              </a:lnSpc>
              <a:spcBef>
                <a:spcPts val="1000"/>
              </a:spcBef>
              <a:spcAft>
                <a:spcPts val="0"/>
              </a:spcAft>
              <a:buClr>
                <a:schemeClr val="accent1"/>
              </a:buClr>
              <a:buSzPts val="1440"/>
              <a:buFont typeface="Noto Sans Symbols"/>
              <a:buNone/>
            </a:pPr>
            <a:r>
              <a:rPr lang="en" sz="1400" b="1" i="0" u="none">
                <a:solidFill>
                  <a:srgbClr val="000000"/>
                </a:solidFill>
                <a:latin typeface="Cabin"/>
                <a:ea typeface="Cabin"/>
                <a:cs typeface="Cabin"/>
                <a:sym typeface="Cabin"/>
              </a:rPr>
              <a:t>* This student earned an F for the 9 weeks</a:t>
            </a:r>
            <a:endParaRPr sz="1900" b="1">
              <a:solidFill>
                <a:srgbClr val="000000"/>
              </a:solidFill>
              <a:latin typeface="Cabin"/>
              <a:ea typeface="Cabin"/>
              <a:cs typeface="Cabin"/>
              <a:sym typeface="Cabin"/>
            </a:endParaRPr>
          </a:p>
        </p:txBody>
      </p:sp>
      <p:sp>
        <p:nvSpPr>
          <p:cNvPr id="196" name="Google Shape;196;p34"/>
          <p:cNvSpPr txBox="1">
            <a:spLocks noGrp="1"/>
          </p:cNvSpPr>
          <p:nvPr>
            <p:ph type="body" idx="2"/>
          </p:nvPr>
        </p:nvSpPr>
        <p:spPr>
          <a:xfrm>
            <a:off x="5069500" y="1517524"/>
            <a:ext cx="3636900" cy="3359400"/>
          </a:xfrm>
          <a:prstGeom prst="rect">
            <a:avLst/>
          </a:prstGeom>
          <a:noFill/>
          <a:ln>
            <a:noFill/>
          </a:ln>
        </p:spPr>
        <p:txBody>
          <a:bodyPr spcFirstLastPara="1" wrap="square" lIns="91425" tIns="45700" rIns="91425" bIns="45700" anchor="t" anchorCtr="0">
            <a:normAutofit/>
          </a:bodyPr>
          <a:lstStyle/>
          <a:p>
            <a:pPr marL="342900" marR="0" lvl="0" indent="-349250" algn="l" rtl="0">
              <a:lnSpc>
                <a:spcPct val="40000"/>
              </a:lnSpc>
              <a:spcBef>
                <a:spcPts val="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1	=	80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2	=	50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3	=	75</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4	=	60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5	=	100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6	=	50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7	=	79</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8	=	50</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9	=	95</a:t>
            </a:r>
            <a:endParaRPr sz="1900" b="1">
              <a:solidFill>
                <a:srgbClr val="000000"/>
              </a:solidFill>
              <a:latin typeface="Cabin"/>
              <a:ea typeface="Cabin"/>
              <a:cs typeface="Cabin"/>
              <a:sym typeface="Cabin"/>
            </a:endParaRPr>
          </a:p>
          <a:p>
            <a:pPr marL="342900" marR="0" lvl="0" indent="-349250" algn="l" rtl="0">
              <a:lnSpc>
                <a:spcPct val="40000"/>
              </a:lnSpc>
              <a:spcBef>
                <a:spcPts val="1000"/>
              </a:spcBef>
              <a:spcAft>
                <a:spcPts val="0"/>
              </a:spcAft>
              <a:buClr>
                <a:srgbClr val="000000"/>
              </a:buClr>
              <a:buSzPts val="980"/>
              <a:buFont typeface="Cabin"/>
              <a:buChar char="▶"/>
            </a:pPr>
            <a:r>
              <a:rPr lang="en" sz="1200" b="1" i="0" u="none">
                <a:solidFill>
                  <a:srgbClr val="000000"/>
                </a:solidFill>
                <a:latin typeface="Cabin"/>
                <a:ea typeface="Cabin"/>
                <a:cs typeface="Cabin"/>
                <a:sym typeface="Cabin"/>
              </a:rPr>
              <a:t>Assignment 10=	80</a:t>
            </a:r>
            <a:endParaRPr sz="1900" b="1">
              <a:solidFill>
                <a:srgbClr val="000000"/>
              </a:solidFill>
              <a:latin typeface="Cabin"/>
              <a:ea typeface="Cabin"/>
              <a:cs typeface="Cabin"/>
              <a:sym typeface="Cabin"/>
            </a:endParaRPr>
          </a:p>
          <a:p>
            <a:pPr marL="0" marR="0" lvl="0" indent="0" algn="l" rtl="0">
              <a:lnSpc>
                <a:spcPct val="40000"/>
              </a:lnSpc>
              <a:spcBef>
                <a:spcPts val="1000"/>
              </a:spcBef>
              <a:spcAft>
                <a:spcPts val="0"/>
              </a:spcAft>
              <a:buClr>
                <a:schemeClr val="accent1"/>
              </a:buClr>
              <a:buSzPts val="1440"/>
              <a:buFont typeface="Noto Sans Symbols"/>
              <a:buNone/>
            </a:pPr>
            <a:endParaRPr sz="1200" b="1">
              <a:solidFill>
                <a:srgbClr val="000000"/>
              </a:solidFill>
              <a:latin typeface="Cabin"/>
              <a:ea typeface="Cabin"/>
              <a:cs typeface="Cabin"/>
              <a:sym typeface="Cabin"/>
            </a:endParaRPr>
          </a:p>
          <a:p>
            <a:pPr marL="0" marR="0" lvl="0" indent="0" algn="l" rtl="0">
              <a:lnSpc>
                <a:spcPct val="40000"/>
              </a:lnSpc>
              <a:spcBef>
                <a:spcPts val="1000"/>
              </a:spcBef>
              <a:spcAft>
                <a:spcPts val="0"/>
              </a:spcAft>
              <a:buClr>
                <a:schemeClr val="accent1"/>
              </a:buClr>
              <a:buSzPts val="1440"/>
              <a:buFont typeface="Noto Sans Symbols"/>
              <a:buNone/>
            </a:pPr>
            <a:r>
              <a:rPr lang="en" sz="1200" b="1" i="0" u="none">
                <a:solidFill>
                  <a:srgbClr val="000000"/>
                </a:solidFill>
                <a:latin typeface="Cabin"/>
                <a:ea typeface="Cabin"/>
                <a:cs typeface="Cabin"/>
                <a:sym typeface="Cabin"/>
              </a:rPr>
              <a:t>Total Points/# of Assignments</a:t>
            </a:r>
            <a:endParaRPr sz="1900" b="1">
              <a:solidFill>
                <a:srgbClr val="000000"/>
              </a:solidFill>
              <a:latin typeface="Cabin"/>
              <a:ea typeface="Cabin"/>
              <a:cs typeface="Cabin"/>
              <a:sym typeface="Cabin"/>
            </a:endParaRPr>
          </a:p>
          <a:p>
            <a:pPr marL="342900" marR="0" lvl="0" indent="-342900" algn="l" rtl="0">
              <a:lnSpc>
                <a:spcPct val="40000"/>
              </a:lnSpc>
              <a:spcBef>
                <a:spcPts val="1000"/>
              </a:spcBef>
              <a:spcAft>
                <a:spcPts val="0"/>
              </a:spcAft>
              <a:buClr>
                <a:schemeClr val="accent1"/>
              </a:buClr>
              <a:buSzPts val="1440"/>
              <a:buFont typeface="Noto Sans Symbols"/>
              <a:buNone/>
            </a:pPr>
            <a:r>
              <a:rPr lang="en" sz="1200" b="1" i="0" u="none">
                <a:solidFill>
                  <a:srgbClr val="000000"/>
                </a:solidFill>
                <a:latin typeface="Cabin"/>
                <a:ea typeface="Cabin"/>
                <a:cs typeface="Cabin"/>
                <a:sym typeface="Cabin"/>
              </a:rPr>
              <a:t>719/10 = 71.9</a:t>
            </a:r>
            <a:endParaRPr sz="1900" b="1">
              <a:solidFill>
                <a:srgbClr val="000000"/>
              </a:solidFill>
              <a:latin typeface="Cabin"/>
              <a:ea typeface="Cabin"/>
              <a:cs typeface="Cabin"/>
              <a:sym typeface="Cabin"/>
            </a:endParaRPr>
          </a:p>
          <a:p>
            <a:pPr marL="342900" marR="0" lvl="0" indent="-342900" algn="l" rtl="0">
              <a:lnSpc>
                <a:spcPct val="40000"/>
              </a:lnSpc>
              <a:spcBef>
                <a:spcPts val="1000"/>
              </a:spcBef>
              <a:spcAft>
                <a:spcPts val="0"/>
              </a:spcAft>
              <a:buClr>
                <a:schemeClr val="accent1"/>
              </a:buClr>
              <a:buSzPts val="1440"/>
              <a:buFont typeface="Noto Sans Symbols"/>
              <a:buNone/>
            </a:pPr>
            <a:endParaRPr sz="1200" i="0" u="none">
              <a:solidFill>
                <a:srgbClr val="000000"/>
              </a:solidFill>
              <a:latin typeface="Cabin"/>
              <a:ea typeface="Cabin"/>
              <a:cs typeface="Cabin"/>
              <a:sym typeface="Cabin"/>
            </a:endParaRPr>
          </a:p>
          <a:p>
            <a:pPr marL="342900" marR="0" lvl="0" indent="-342900" algn="l" rtl="0">
              <a:lnSpc>
                <a:spcPct val="40000"/>
              </a:lnSpc>
              <a:spcBef>
                <a:spcPts val="1000"/>
              </a:spcBef>
              <a:spcAft>
                <a:spcPts val="0"/>
              </a:spcAft>
              <a:buClr>
                <a:schemeClr val="accent1"/>
              </a:buClr>
              <a:buSzPts val="1440"/>
              <a:buFont typeface="Noto Sans Symbols"/>
              <a:buNone/>
            </a:pPr>
            <a:r>
              <a:rPr lang="en" sz="1400" b="1" i="0" u="none">
                <a:solidFill>
                  <a:srgbClr val="000000"/>
                </a:solidFill>
                <a:latin typeface="Cabin"/>
                <a:ea typeface="Cabin"/>
                <a:cs typeface="Cabin"/>
                <a:sym typeface="Cabin"/>
              </a:rPr>
              <a:t>* This student earned a C for the 9 weeks</a:t>
            </a:r>
            <a:endParaRPr sz="1900">
              <a:solidFill>
                <a:srgbClr val="000000"/>
              </a:solidFill>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586725" y="1353788"/>
            <a:ext cx="79707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a:t>LNHS Curriculum Guide</a:t>
            </a:r>
            <a:endParaRPr sz="5000"/>
          </a:p>
        </p:txBody>
      </p:sp>
      <p:sp>
        <p:nvSpPr>
          <p:cNvPr id="202" name="Google Shape;202;p35"/>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 </a:t>
            </a:r>
            <a:endParaRPr/>
          </a:p>
          <a:p>
            <a:pPr marL="0" lvl="0" indent="0" algn="ctr" rtl="0">
              <a:spcBef>
                <a:spcPts val="1200"/>
              </a:spcBef>
              <a:spcAft>
                <a:spcPts val="1200"/>
              </a:spcAft>
              <a:buNone/>
            </a:pPr>
            <a:r>
              <a:rPr lang="en"/>
              <a:t>Students → Student Services → Curriculum Guide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Advanced Placement (AP) at a Glance</a:t>
            </a:r>
            <a:endParaRPr/>
          </a:p>
        </p:txBody>
      </p:sp>
      <p:sp>
        <p:nvSpPr>
          <p:cNvPr id="88" name="Google Shape;88;p1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lnSpc>
                <a:spcPct val="95000"/>
              </a:lnSpc>
              <a:spcBef>
                <a:spcPts val="1900"/>
              </a:spcBef>
              <a:spcAft>
                <a:spcPts val="0"/>
              </a:spcAft>
              <a:buNone/>
            </a:pPr>
            <a:r>
              <a:rPr lang="en" sz="1900">
                <a:solidFill>
                  <a:srgbClr val="000000"/>
                </a:solidFill>
                <a:latin typeface="Cabin"/>
                <a:ea typeface="Cabin"/>
                <a:cs typeface="Cabin"/>
                <a:sym typeface="Cabin"/>
              </a:rPr>
              <a:t>•The Advanced Placement Program® (AP) enables willing and academically prepared students to pursue college-level studies while still in high school.</a:t>
            </a:r>
            <a:endParaRPr sz="1900">
              <a:solidFill>
                <a:srgbClr val="000000"/>
              </a:solidFill>
              <a:latin typeface="Cabin"/>
              <a:ea typeface="Cabin"/>
              <a:cs typeface="Cabin"/>
              <a:sym typeface="Cabin"/>
            </a:endParaRPr>
          </a:p>
          <a:p>
            <a:pPr marL="0" lvl="0" indent="0" algn="l" rtl="0">
              <a:lnSpc>
                <a:spcPct val="95000"/>
              </a:lnSpc>
              <a:spcBef>
                <a:spcPts val="1900"/>
              </a:spcBef>
              <a:spcAft>
                <a:spcPts val="0"/>
              </a:spcAft>
              <a:buNone/>
            </a:pPr>
            <a:r>
              <a:rPr lang="en" sz="1900">
                <a:solidFill>
                  <a:srgbClr val="000000"/>
                </a:solidFill>
                <a:latin typeface="Cabin"/>
                <a:ea typeface="Cabin"/>
                <a:cs typeface="Cabin"/>
                <a:sym typeface="Cabin"/>
              </a:rPr>
              <a:t>•The program consists of college-level courses developed by the AP Program that high schools can choose to offer, and corresponding exams that are administered once a year.</a:t>
            </a:r>
            <a:endParaRPr sz="1900">
              <a:solidFill>
                <a:srgbClr val="000000"/>
              </a:solidFill>
              <a:latin typeface="Cabin"/>
              <a:ea typeface="Cabin"/>
              <a:cs typeface="Cabin"/>
              <a:sym typeface="Cabin"/>
            </a:endParaRPr>
          </a:p>
          <a:p>
            <a:pPr marL="0" lvl="0" indent="0" algn="l" rtl="0">
              <a:spcBef>
                <a:spcPts val="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the benefits of AP?</a:t>
            </a:r>
            <a:endParaRPr/>
          </a:p>
          <a:p>
            <a:pPr marL="0" lvl="0" indent="0" algn="l" rtl="0">
              <a:spcBef>
                <a:spcPts val="0"/>
              </a:spcBef>
              <a:spcAft>
                <a:spcPts val="0"/>
              </a:spcAft>
              <a:buNone/>
            </a:pPr>
            <a:endParaRPr/>
          </a:p>
        </p:txBody>
      </p:sp>
      <p:sp>
        <p:nvSpPr>
          <p:cNvPr id="94" name="Google Shape;94;p17"/>
          <p:cNvSpPr txBox="1">
            <a:spLocks noGrp="1"/>
          </p:cNvSpPr>
          <p:nvPr>
            <p:ph type="body" idx="1"/>
          </p:nvPr>
        </p:nvSpPr>
        <p:spPr>
          <a:xfrm>
            <a:off x="311700" y="1281850"/>
            <a:ext cx="3999900" cy="3287100"/>
          </a:xfrm>
          <a:prstGeom prst="rect">
            <a:avLst/>
          </a:prstGeom>
        </p:spPr>
        <p:txBody>
          <a:bodyPr spcFirstLastPara="1" wrap="square" lIns="91425" tIns="91425" rIns="91425" bIns="91425" anchor="t" anchorCtr="0">
            <a:noAutofit/>
          </a:bodyPr>
          <a:lstStyle/>
          <a:p>
            <a:pPr marL="0" lvl="0" indent="0" algn="l" rtl="0">
              <a:lnSpc>
                <a:spcPct val="100000"/>
              </a:lnSpc>
              <a:spcBef>
                <a:spcPts val="1900"/>
              </a:spcBef>
              <a:spcAft>
                <a:spcPts val="0"/>
              </a:spcAft>
              <a:buNone/>
            </a:pPr>
            <a:r>
              <a:rPr lang="en" sz="1350" b="1">
                <a:solidFill>
                  <a:srgbClr val="000000"/>
                </a:solidFill>
                <a:latin typeface="Cabin"/>
                <a:ea typeface="Cabin"/>
                <a:cs typeface="Cabin"/>
                <a:sym typeface="Cabin"/>
              </a:rPr>
              <a:t>Build skills and confidence</a:t>
            </a:r>
            <a:endParaRPr sz="1350">
              <a:solidFill>
                <a:srgbClr val="000000"/>
              </a:solidFill>
              <a:latin typeface="Cabin"/>
              <a:ea typeface="Cabin"/>
              <a:cs typeface="Cabin"/>
              <a:sym typeface="Cabin"/>
            </a:endParaRPr>
          </a:p>
          <a:p>
            <a:pPr marL="0" lvl="0" indent="0" algn="l" rtl="0">
              <a:lnSpc>
                <a:spcPct val="100000"/>
              </a:lnSpc>
              <a:spcBef>
                <a:spcPts val="0"/>
              </a:spcBef>
              <a:spcAft>
                <a:spcPts val="0"/>
              </a:spcAft>
              <a:buNone/>
            </a:pPr>
            <a:r>
              <a:rPr lang="en" sz="1350">
                <a:solidFill>
                  <a:srgbClr val="000000"/>
                </a:solidFill>
                <a:latin typeface="Cabin"/>
                <a:ea typeface="Cabin"/>
                <a:cs typeface="Cabin"/>
                <a:sym typeface="Cabin"/>
              </a:rPr>
              <a:t>•AP students learn essential time management and study skills needed for college and career success.</a:t>
            </a:r>
            <a:endParaRPr sz="1350">
              <a:solidFill>
                <a:srgbClr val="000000"/>
              </a:solidFill>
              <a:latin typeface="Cabin"/>
              <a:ea typeface="Cabin"/>
              <a:cs typeface="Cabin"/>
              <a:sym typeface="Cabin"/>
            </a:endParaRPr>
          </a:p>
          <a:p>
            <a:pPr marL="0" lvl="0" indent="0" algn="l" rtl="0">
              <a:lnSpc>
                <a:spcPct val="100000"/>
              </a:lnSpc>
              <a:spcBef>
                <a:spcPts val="0"/>
              </a:spcBef>
              <a:spcAft>
                <a:spcPts val="0"/>
              </a:spcAft>
              <a:buNone/>
            </a:pPr>
            <a:r>
              <a:rPr lang="en" sz="1350">
                <a:solidFill>
                  <a:srgbClr val="000000"/>
                </a:solidFill>
                <a:latin typeface="Cabin"/>
                <a:ea typeface="Cabin"/>
                <a:cs typeface="Cabin"/>
                <a:sym typeface="Cabin"/>
              </a:rPr>
              <a:t>•They dig deeper into subjects that interest them and learn to tap their creativity and their problem-solving skills to address course challenges.</a:t>
            </a:r>
            <a:endParaRPr sz="1350">
              <a:solidFill>
                <a:srgbClr val="000000"/>
              </a:solidFill>
              <a:latin typeface="Cabin"/>
              <a:ea typeface="Cabin"/>
              <a:cs typeface="Cabin"/>
              <a:sym typeface="Cabin"/>
            </a:endParaRPr>
          </a:p>
          <a:p>
            <a:pPr marL="0" lvl="0" indent="0" algn="l" rtl="0">
              <a:lnSpc>
                <a:spcPct val="100000"/>
              </a:lnSpc>
              <a:spcBef>
                <a:spcPts val="1900"/>
              </a:spcBef>
              <a:spcAft>
                <a:spcPts val="0"/>
              </a:spcAft>
              <a:buNone/>
            </a:pPr>
            <a:r>
              <a:rPr lang="en" sz="1350" b="1">
                <a:solidFill>
                  <a:srgbClr val="000000"/>
                </a:solidFill>
                <a:latin typeface="Cabin"/>
                <a:ea typeface="Cabin"/>
                <a:cs typeface="Cabin"/>
                <a:sym typeface="Cabin"/>
              </a:rPr>
              <a:t>Get into college</a:t>
            </a:r>
            <a:endParaRPr sz="1350" b="1">
              <a:solidFill>
                <a:srgbClr val="000000"/>
              </a:solidFill>
              <a:latin typeface="Cabin"/>
              <a:ea typeface="Cabin"/>
              <a:cs typeface="Cabin"/>
              <a:sym typeface="Cabin"/>
            </a:endParaRPr>
          </a:p>
          <a:p>
            <a:pPr marL="0" lvl="0" indent="0" algn="l" rtl="0">
              <a:lnSpc>
                <a:spcPct val="100000"/>
              </a:lnSpc>
              <a:spcBef>
                <a:spcPts val="0"/>
              </a:spcBef>
              <a:spcAft>
                <a:spcPts val="0"/>
              </a:spcAft>
              <a:buNone/>
            </a:pPr>
            <a:r>
              <a:rPr lang="en" sz="1350">
                <a:solidFill>
                  <a:srgbClr val="000000"/>
                </a:solidFill>
                <a:latin typeface="Cabin"/>
                <a:ea typeface="Cabin"/>
                <a:cs typeface="Cabin"/>
                <a:sym typeface="Cabin"/>
              </a:rPr>
              <a:t>•Students who take AP courses send a signal to colleges that they’re serious about their education and that they’re willing to challenge themselves with rigorous coursework.</a:t>
            </a:r>
            <a:endParaRPr sz="1350">
              <a:solidFill>
                <a:srgbClr val="000000"/>
              </a:solidFill>
              <a:latin typeface="Cabin"/>
              <a:ea typeface="Cabin"/>
              <a:cs typeface="Cabin"/>
              <a:sym typeface="Cabin"/>
            </a:endParaRPr>
          </a:p>
          <a:p>
            <a:pPr marL="0" lvl="0" indent="0" algn="l" rtl="0">
              <a:lnSpc>
                <a:spcPct val="100000"/>
              </a:lnSpc>
              <a:spcBef>
                <a:spcPts val="0"/>
              </a:spcBef>
              <a:spcAft>
                <a:spcPts val="0"/>
              </a:spcAft>
              <a:buNone/>
            </a:pPr>
            <a:r>
              <a:rPr lang="en" sz="1350">
                <a:solidFill>
                  <a:srgbClr val="000000"/>
                </a:solidFill>
                <a:latin typeface="Cabin"/>
                <a:ea typeface="Cabin"/>
                <a:cs typeface="Cabin"/>
                <a:sym typeface="Cabin"/>
              </a:rPr>
              <a:t>•85% of selective colleges and universities report that a student’s AP experience favorably impacts admission decisions.</a:t>
            </a:r>
            <a:endParaRPr sz="1350">
              <a:solidFill>
                <a:srgbClr val="000000"/>
              </a:solidFill>
              <a:latin typeface="Cabin"/>
              <a:ea typeface="Cabin"/>
              <a:cs typeface="Cabin"/>
              <a:sym typeface="Cabin"/>
            </a:endParaRPr>
          </a:p>
          <a:p>
            <a:pPr marL="0" lvl="0" indent="0" algn="l" rtl="0">
              <a:lnSpc>
                <a:spcPct val="95000"/>
              </a:lnSpc>
              <a:spcBef>
                <a:spcPts val="0"/>
              </a:spcBef>
              <a:spcAft>
                <a:spcPts val="0"/>
              </a:spcAft>
              <a:buNone/>
            </a:pPr>
            <a:r>
              <a:rPr lang="en" sz="1350">
                <a:solidFill>
                  <a:srgbClr val="000000"/>
                </a:solidFill>
                <a:latin typeface="Cabin"/>
                <a:ea typeface="Cabin"/>
                <a:cs typeface="Cabin"/>
                <a:sym typeface="Cabin"/>
              </a:rPr>
              <a:t>•Weighted GPA; A=6.0</a:t>
            </a:r>
            <a:endParaRPr sz="1350">
              <a:solidFill>
                <a:srgbClr val="000000"/>
              </a:solidFill>
              <a:latin typeface="Cabin"/>
              <a:ea typeface="Cabin"/>
              <a:cs typeface="Cabin"/>
              <a:sym typeface="Cabin"/>
            </a:endParaRPr>
          </a:p>
        </p:txBody>
      </p:sp>
      <p:sp>
        <p:nvSpPr>
          <p:cNvPr id="95" name="Google Shape;95;p17"/>
          <p:cNvSpPr txBox="1">
            <a:spLocks noGrp="1"/>
          </p:cNvSpPr>
          <p:nvPr>
            <p:ph type="body" idx="2"/>
          </p:nvPr>
        </p:nvSpPr>
        <p:spPr>
          <a:xfrm>
            <a:off x="4696650" y="1281750"/>
            <a:ext cx="4249800" cy="3287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770"/>
              <a:buNone/>
            </a:pPr>
            <a:r>
              <a:rPr lang="en" sz="1350" baseline="30000">
                <a:solidFill>
                  <a:srgbClr val="000000"/>
                </a:solidFill>
                <a:latin typeface="Cabin"/>
                <a:ea typeface="Cabin"/>
                <a:cs typeface="Cabin"/>
                <a:sym typeface="Cabin"/>
              </a:rPr>
              <a:t> </a:t>
            </a:r>
            <a:r>
              <a:rPr lang="en" sz="1350" b="1">
                <a:solidFill>
                  <a:srgbClr val="000000"/>
                </a:solidFill>
                <a:latin typeface="Cabin"/>
                <a:ea typeface="Cabin"/>
                <a:cs typeface="Cabin"/>
                <a:sym typeface="Cabin"/>
              </a:rPr>
              <a:t>Succeed in college</a:t>
            </a:r>
            <a:endParaRPr sz="1350" b="1">
              <a:solidFill>
                <a:srgbClr val="000000"/>
              </a:solidFill>
              <a:latin typeface="Cabin"/>
              <a:ea typeface="Cabin"/>
              <a:cs typeface="Cabin"/>
              <a:sym typeface="Cabin"/>
            </a:endParaRPr>
          </a:p>
          <a:p>
            <a:pPr marL="0" lvl="0" indent="0" algn="l" rtl="0">
              <a:lnSpc>
                <a:spcPct val="80000"/>
              </a:lnSpc>
              <a:spcBef>
                <a:spcPts val="0"/>
              </a:spcBef>
              <a:spcAft>
                <a:spcPts val="0"/>
              </a:spcAft>
              <a:buSzPts val="770"/>
              <a:buNone/>
            </a:pPr>
            <a:r>
              <a:rPr lang="en" sz="1350">
                <a:solidFill>
                  <a:srgbClr val="000000"/>
                </a:solidFill>
                <a:latin typeface="Cabin"/>
                <a:ea typeface="Cabin"/>
                <a:cs typeface="Cabin"/>
                <a:sym typeface="Cabin"/>
              </a:rPr>
              <a:t>•Research shows that students who receive a score of 3 or higher on AP Exams typically experience greater academic success in college and have higher graduation rates than their non-AP peers.</a:t>
            </a:r>
            <a:endParaRPr sz="1350">
              <a:solidFill>
                <a:srgbClr val="000000"/>
              </a:solidFill>
              <a:latin typeface="Cabin"/>
              <a:ea typeface="Cabin"/>
              <a:cs typeface="Cabin"/>
              <a:sym typeface="Cabin"/>
            </a:endParaRPr>
          </a:p>
          <a:p>
            <a:pPr marL="0" lvl="0" indent="0" algn="l" rtl="0">
              <a:lnSpc>
                <a:spcPct val="80000"/>
              </a:lnSpc>
              <a:spcBef>
                <a:spcPts val="0"/>
              </a:spcBef>
              <a:spcAft>
                <a:spcPts val="0"/>
              </a:spcAft>
              <a:buSzPts val="770"/>
              <a:buNone/>
            </a:pPr>
            <a:endParaRPr sz="1350">
              <a:solidFill>
                <a:srgbClr val="000000"/>
              </a:solidFill>
              <a:latin typeface="Cabin"/>
              <a:ea typeface="Cabin"/>
              <a:cs typeface="Cabin"/>
              <a:sym typeface="Cabin"/>
            </a:endParaRPr>
          </a:p>
          <a:p>
            <a:pPr marL="0" lvl="0" indent="0" algn="l" rtl="0">
              <a:lnSpc>
                <a:spcPct val="100000"/>
              </a:lnSpc>
              <a:spcBef>
                <a:spcPts val="0"/>
              </a:spcBef>
              <a:spcAft>
                <a:spcPts val="0"/>
              </a:spcAft>
              <a:buSzPts val="770"/>
              <a:buNone/>
            </a:pPr>
            <a:r>
              <a:rPr lang="en" sz="1380" b="1">
                <a:solidFill>
                  <a:srgbClr val="000000"/>
                </a:solidFill>
                <a:latin typeface="Cabin"/>
                <a:ea typeface="Cabin"/>
                <a:cs typeface="Cabin"/>
                <a:sym typeface="Cabin"/>
              </a:rPr>
              <a:t>Save time and money</a:t>
            </a:r>
            <a:endParaRPr sz="1380" b="1">
              <a:solidFill>
                <a:srgbClr val="000000"/>
              </a:solidFill>
              <a:latin typeface="Cabin"/>
              <a:ea typeface="Cabin"/>
              <a:cs typeface="Cabin"/>
              <a:sym typeface="Cabin"/>
            </a:endParaRPr>
          </a:p>
          <a:p>
            <a:pPr marL="0" lvl="0" indent="0" algn="l" rtl="0">
              <a:lnSpc>
                <a:spcPct val="100000"/>
              </a:lnSpc>
              <a:spcBef>
                <a:spcPts val="0"/>
              </a:spcBef>
              <a:spcAft>
                <a:spcPts val="0"/>
              </a:spcAft>
              <a:buSzPts val="770"/>
              <a:buNone/>
            </a:pPr>
            <a:r>
              <a:rPr lang="en" sz="1380">
                <a:solidFill>
                  <a:srgbClr val="000000"/>
                </a:solidFill>
                <a:latin typeface="Cabin"/>
                <a:ea typeface="Cabin"/>
                <a:cs typeface="Cabin"/>
                <a:sym typeface="Cabin"/>
              </a:rPr>
              <a:t>•Research shows that students who take AP courses and exams are much more likely than their peers to complete a college degree on time—which means they avoid paying for, for example, a fifth year of tuition.</a:t>
            </a:r>
            <a:endParaRPr sz="1380">
              <a:solidFill>
                <a:srgbClr val="000000"/>
              </a:solidFill>
              <a:latin typeface="Cabin"/>
              <a:ea typeface="Cabin"/>
              <a:cs typeface="Cabin"/>
              <a:sym typeface="Cabin"/>
            </a:endParaRPr>
          </a:p>
          <a:p>
            <a:pPr marL="0" lvl="0" indent="0" algn="l" rtl="0">
              <a:lnSpc>
                <a:spcPct val="100000"/>
              </a:lnSpc>
              <a:spcBef>
                <a:spcPts val="0"/>
              </a:spcBef>
              <a:spcAft>
                <a:spcPts val="0"/>
              </a:spcAft>
              <a:buSzPts val="770"/>
              <a:buNone/>
            </a:pPr>
            <a:r>
              <a:rPr lang="en" sz="1380">
                <a:solidFill>
                  <a:srgbClr val="000000"/>
                </a:solidFill>
                <a:latin typeface="Cabin"/>
                <a:ea typeface="Cabin"/>
                <a:cs typeface="Cabin"/>
                <a:sym typeface="Cabin"/>
              </a:rPr>
              <a:t>•Most colleges and universities nationwide offer college credit, advanced placement, or both for qualifying AP Exam scores. This can mean:</a:t>
            </a:r>
            <a:endParaRPr sz="1380">
              <a:solidFill>
                <a:srgbClr val="000000"/>
              </a:solidFill>
              <a:latin typeface="Cabin"/>
              <a:ea typeface="Cabin"/>
              <a:cs typeface="Cabin"/>
              <a:sym typeface="Cabin"/>
            </a:endParaRPr>
          </a:p>
          <a:p>
            <a:pPr marL="0" lvl="0" indent="0" algn="l" rtl="0">
              <a:lnSpc>
                <a:spcPct val="100000"/>
              </a:lnSpc>
              <a:spcBef>
                <a:spcPts val="0"/>
              </a:spcBef>
              <a:spcAft>
                <a:spcPts val="0"/>
              </a:spcAft>
              <a:buSzPts val="770"/>
              <a:buNone/>
            </a:pPr>
            <a:r>
              <a:rPr lang="en" sz="1380">
                <a:solidFill>
                  <a:srgbClr val="000000"/>
                </a:solidFill>
                <a:latin typeface="Cabin"/>
                <a:ea typeface="Cabin"/>
                <a:cs typeface="Cabin"/>
                <a:sym typeface="Cabin"/>
              </a:rPr>
              <a:t>•Fulfilling graduation requirements early</a:t>
            </a:r>
            <a:endParaRPr sz="1380">
              <a:solidFill>
                <a:srgbClr val="000000"/>
              </a:solidFill>
              <a:latin typeface="Cabin"/>
              <a:ea typeface="Cabin"/>
              <a:cs typeface="Cabin"/>
              <a:sym typeface="Cabin"/>
            </a:endParaRPr>
          </a:p>
          <a:p>
            <a:pPr marL="0" lvl="0" indent="0" algn="l" rtl="0">
              <a:lnSpc>
                <a:spcPct val="100000"/>
              </a:lnSpc>
              <a:spcBef>
                <a:spcPts val="0"/>
              </a:spcBef>
              <a:spcAft>
                <a:spcPts val="0"/>
              </a:spcAft>
              <a:buSzPts val="770"/>
              <a:buNone/>
            </a:pPr>
            <a:r>
              <a:rPr lang="en" sz="1380">
                <a:solidFill>
                  <a:srgbClr val="000000"/>
                </a:solidFill>
                <a:latin typeface="Cabin"/>
                <a:ea typeface="Cabin"/>
                <a:cs typeface="Cabin"/>
                <a:sym typeface="Cabin"/>
              </a:rPr>
              <a:t>•Being able to skip introductory courses or required general-education courses</a:t>
            </a:r>
            <a:endParaRPr sz="138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 Exams</a:t>
            </a:r>
            <a:endParaRPr/>
          </a:p>
        </p:txBody>
      </p:sp>
      <p:sp>
        <p:nvSpPr>
          <p:cNvPr id="101" name="Google Shape;101;p1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lnSpc>
                <a:spcPct val="95000"/>
              </a:lnSpc>
              <a:spcBef>
                <a:spcPts val="1900"/>
              </a:spcBef>
              <a:spcAft>
                <a:spcPts val="0"/>
              </a:spcAft>
              <a:buNone/>
            </a:pPr>
            <a:r>
              <a:rPr lang="en" sz="1900">
                <a:solidFill>
                  <a:srgbClr val="000000"/>
                </a:solidFill>
                <a:latin typeface="Cabin"/>
                <a:ea typeface="Cabin"/>
                <a:cs typeface="Cabin"/>
                <a:sym typeface="Cabin"/>
              </a:rPr>
              <a:t>•Each AP course concludes with an AP Exam. These assessments are designed by the same expert committee that designed the course. </a:t>
            </a:r>
            <a:endParaRPr sz="1900">
              <a:solidFill>
                <a:srgbClr val="000000"/>
              </a:solidFill>
              <a:latin typeface="Cabin"/>
              <a:ea typeface="Cabin"/>
              <a:cs typeface="Cabin"/>
              <a:sym typeface="Cabin"/>
            </a:endParaRPr>
          </a:p>
          <a:p>
            <a:pPr marL="0" lvl="0" indent="0" algn="l" rtl="0">
              <a:lnSpc>
                <a:spcPct val="95000"/>
              </a:lnSpc>
              <a:spcBef>
                <a:spcPts val="1900"/>
              </a:spcBef>
              <a:spcAft>
                <a:spcPts val="0"/>
              </a:spcAft>
              <a:buNone/>
            </a:pPr>
            <a:r>
              <a:rPr lang="en" sz="1900">
                <a:solidFill>
                  <a:srgbClr val="000000"/>
                </a:solidFill>
                <a:latin typeface="Cabin"/>
                <a:ea typeface="Cabin"/>
                <a:cs typeface="Cabin"/>
                <a:sym typeface="Cabin"/>
              </a:rPr>
              <a:t>•The exams are scored on a scale of 1 to 5 by college and university professors and experienced AP teachers. Many U.S. colleges offer credit for AP Exam scores of 3 or higher.</a:t>
            </a:r>
            <a:endParaRPr sz="1900">
              <a:solidFill>
                <a:srgbClr val="000000"/>
              </a:solidFill>
              <a:latin typeface="Cabin"/>
              <a:ea typeface="Cabin"/>
              <a:cs typeface="Cabin"/>
              <a:sym typeface="Cabin"/>
            </a:endParaRPr>
          </a:p>
          <a:p>
            <a:pPr marL="0" lvl="0" indent="0" algn="l" rtl="0">
              <a:lnSpc>
                <a:spcPct val="95000"/>
              </a:lnSpc>
              <a:spcBef>
                <a:spcPts val="1900"/>
              </a:spcBef>
              <a:spcAft>
                <a:spcPts val="0"/>
              </a:spcAft>
              <a:buNone/>
            </a:pPr>
            <a:r>
              <a:rPr lang="en" sz="1900">
                <a:solidFill>
                  <a:srgbClr val="000000"/>
                </a:solidFill>
                <a:latin typeface="Cabin"/>
                <a:ea typeface="Cabin"/>
                <a:cs typeface="Cabin"/>
                <a:sym typeface="Cabin"/>
              </a:rPr>
              <a:t>•AP Exam scores do not calculate as part of the student’s final grade in the course.</a:t>
            </a:r>
            <a:endParaRPr sz="1900">
              <a:solidFill>
                <a:srgbClr val="000000"/>
              </a:solidFill>
              <a:latin typeface="Cabin"/>
              <a:ea typeface="Cabin"/>
              <a:cs typeface="Cabin"/>
              <a:sym typeface="Cabin"/>
            </a:endParaRPr>
          </a:p>
          <a:p>
            <a:pPr marL="0" lvl="0" indent="0" algn="l"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688" y="37344"/>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AP Course Offerings</a:t>
            </a:r>
            <a:endParaRPr>
              <a:solidFill>
                <a:srgbClr val="FFFFFF"/>
              </a:solidFill>
            </a:endParaRPr>
          </a:p>
        </p:txBody>
      </p:sp>
      <p:graphicFrame>
        <p:nvGraphicFramePr>
          <p:cNvPr id="107" name="Google Shape;107;p19"/>
          <p:cNvGraphicFramePr/>
          <p:nvPr/>
        </p:nvGraphicFramePr>
        <p:xfrm>
          <a:off x="311744" y="741881"/>
          <a:ext cx="3000000" cy="3000000"/>
        </p:xfrm>
        <a:graphic>
          <a:graphicData uri="http://schemas.openxmlformats.org/drawingml/2006/table">
            <a:tbl>
              <a:tblPr>
                <a:noFill/>
                <a:tableStyleId>{744565BF-2773-470A-B220-6334E5149ACC}</a:tableStyleId>
              </a:tblPr>
              <a:tblGrid>
                <a:gridCol w="2200025">
                  <a:extLst>
                    <a:ext uri="{9D8B030D-6E8A-4147-A177-3AD203B41FA5}">
                      <a16:colId xmlns:a16="http://schemas.microsoft.com/office/drawing/2014/main" val="20000"/>
                    </a:ext>
                  </a:extLst>
                </a:gridCol>
                <a:gridCol w="2014650">
                  <a:extLst>
                    <a:ext uri="{9D8B030D-6E8A-4147-A177-3AD203B41FA5}">
                      <a16:colId xmlns:a16="http://schemas.microsoft.com/office/drawing/2014/main" val="20001"/>
                    </a:ext>
                  </a:extLst>
                </a:gridCol>
                <a:gridCol w="2107350">
                  <a:extLst>
                    <a:ext uri="{9D8B030D-6E8A-4147-A177-3AD203B41FA5}">
                      <a16:colId xmlns:a16="http://schemas.microsoft.com/office/drawing/2014/main" val="20002"/>
                    </a:ext>
                  </a:extLst>
                </a:gridCol>
                <a:gridCol w="2107350">
                  <a:extLst>
                    <a:ext uri="{9D8B030D-6E8A-4147-A177-3AD203B41FA5}">
                      <a16:colId xmlns:a16="http://schemas.microsoft.com/office/drawing/2014/main" val="20003"/>
                    </a:ext>
                  </a:extLst>
                </a:gridCol>
              </a:tblGrid>
              <a:tr h="285750">
                <a:tc>
                  <a:txBody>
                    <a:bodyPr/>
                    <a:lstStyle/>
                    <a:p>
                      <a:pPr marL="0" lvl="0" indent="0" algn="ctr" rtl="0">
                        <a:lnSpc>
                          <a:spcPct val="115000"/>
                        </a:lnSpc>
                        <a:spcBef>
                          <a:spcPts val="900"/>
                        </a:spcBef>
                        <a:spcAft>
                          <a:spcPts val="900"/>
                        </a:spcAft>
                        <a:buNone/>
                      </a:pPr>
                      <a:r>
                        <a:rPr lang="en" sz="1100"/>
                        <a:t>Art History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Biology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Calculus AB</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Calculus BC</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5750">
                <a:tc>
                  <a:txBody>
                    <a:bodyPr/>
                    <a:lstStyle/>
                    <a:p>
                      <a:pPr marL="0" lvl="0" indent="0" algn="ctr" rtl="0">
                        <a:lnSpc>
                          <a:spcPct val="115000"/>
                        </a:lnSpc>
                        <a:spcBef>
                          <a:spcPts val="900"/>
                        </a:spcBef>
                        <a:spcAft>
                          <a:spcPts val="900"/>
                        </a:spcAft>
                        <a:buNone/>
                      </a:pPr>
                      <a:r>
                        <a:rPr lang="en" sz="1100"/>
                        <a:t>Capstone Research</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Capstone Seminar</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Chemistry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Computer Science Principles</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0" lvl="0" indent="0" algn="ctr" rtl="0">
                        <a:lnSpc>
                          <a:spcPct val="115000"/>
                        </a:lnSpc>
                        <a:spcBef>
                          <a:spcPts val="900"/>
                        </a:spcBef>
                        <a:spcAft>
                          <a:spcPts val="900"/>
                        </a:spcAft>
                        <a:buNone/>
                      </a:pPr>
                      <a:r>
                        <a:rPr lang="en" sz="1100"/>
                        <a:t>Computer Science A</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English Language  and Composition</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English Literature and Composition</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Environmental Science</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ctr" rtl="0">
                        <a:lnSpc>
                          <a:spcPct val="115000"/>
                        </a:lnSpc>
                        <a:spcBef>
                          <a:spcPts val="900"/>
                        </a:spcBef>
                        <a:spcAft>
                          <a:spcPts val="900"/>
                        </a:spcAft>
                        <a:buNone/>
                      </a:pPr>
                      <a:r>
                        <a:rPr lang="en" sz="1100"/>
                        <a:t>European History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French Language and Culture</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Human Geography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Macroeconomics</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ctr" rtl="0">
                        <a:lnSpc>
                          <a:spcPct val="115000"/>
                        </a:lnSpc>
                        <a:spcBef>
                          <a:spcPts val="900"/>
                        </a:spcBef>
                        <a:spcAft>
                          <a:spcPts val="900"/>
                        </a:spcAft>
                        <a:buNone/>
                      </a:pPr>
                      <a:r>
                        <a:rPr lang="en" sz="1100"/>
                        <a:t>Music Theory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Physics 1</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Physics C:  Mechanics</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Psychology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5750">
                <a:tc>
                  <a:txBody>
                    <a:bodyPr/>
                    <a:lstStyle/>
                    <a:p>
                      <a:pPr marL="0" lvl="0" indent="0" algn="ctr" rtl="0">
                        <a:lnSpc>
                          <a:spcPct val="115000"/>
                        </a:lnSpc>
                        <a:spcBef>
                          <a:spcPts val="900"/>
                        </a:spcBef>
                        <a:spcAft>
                          <a:spcPts val="900"/>
                        </a:spcAft>
                        <a:buNone/>
                      </a:pPr>
                      <a:r>
                        <a:rPr lang="en" sz="1100"/>
                        <a:t>Spanish Language and Culture</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Spanish Literature and Culture</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Statistics</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Studio Art: 2-D Design Portfolio</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33900">
                <a:tc>
                  <a:txBody>
                    <a:bodyPr/>
                    <a:lstStyle/>
                    <a:p>
                      <a:pPr marL="0" lvl="0" indent="0" algn="ctr" rtl="0">
                        <a:lnSpc>
                          <a:spcPct val="115000"/>
                        </a:lnSpc>
                        <a:spcBef>
                          <a:spcPts val="900"/>
                        </a:spcBef>
                        <a:spcAft>
                          <a:spcPts val="900"/>
                        </a:spcAft>
                        <a:buNone/>
                      </a:pPr>
                      <a:r>
                        <a:rPr lang="en" sz="1100"/>
                        <a:t>Studio Art: Drawing Portfolio</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United States Government and Politics</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United States History</a:t>
                      </a:r>
                      <a:endParaRPr sz="1100"/>
                    </a:p>
                  </a:txBody>
                  <a:tcPr marL="51425" marR="51425" marT="68575" marB="685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900"/>
                        </a:spcBef>
                        <a:spcAft>
                          <a:spcPts val="900"/>
                        </a:spcAft>
                        <a:buNone/>
                      </a:pPr>
                      <a:r>
                        <a:rPr lang="en" sz="1100"/>
                        <a:t>World History</a:t>
                      </a:r>
                      <a:endParaRPr sz="1100"/>
                    </a:p>
                  </a:txBody>
                  <a:tcPr marL="68575" marR="68575" marT="68575" marB="68575">
                    <a:lnL w="126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Dual Enrollment (DE) at a Glance</a:t>
            </a:r>
            <a:endParaRPr/>
          </a:p>
        </p:txBody>
      </p:sp>
      <p:sp>
        <p:nvSpPr>
          <p:cNvPr id="113" name="Google Shape;113;p20"/>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600">
                <a:solidFill>
                  <a:srgbClr val="000000"/>
                </a:solidFill>
                <a:latin typeface="Cabin"/>
                <a:ea typeface="Cabin"/>
                <a:cs typeface="Cabin"/>
                <a:sym typeface="Cabin"/>
              </a:rPr>
              <a:t>•The Dual Enrollment program is an opportunity for students to take college courses while in high school</a:t>
            </a:r>
            <a:endParaRPr sz="7600">
              <a:solidFill>
                <a:srgbClr val="000000"/>
              </a:solidFill>
              <a:latin typeface="Cabin"/>
              <a:ea typeface="Cabin"/>
              <a:cs typeface="Cabin"/>
              <a:sym typeface="Cabin"/>
            </a:endParaRPr>
          </a:p>
          <a:p>
            <a:pPr marL="0" lvl="0" indent="0" algn="l" rtl="0">
              <a:spcBef>
                <a:spcPts val="1000"/>
              </a:spcBef>
              <a:spcAft>
                <a:spcPts val="0"/>
              </a:spcAft>
              <a:buNone/>
            </a:pPr>
            <a:r>
              <a:rPr lang="en" sz="7600">
                <a:solidFill>
                  <a:srgbClr val="000000"/>
                </a:solidFill>
                <a:latin typeface="Cabin"/>
                <a:ea typeface="Cabin"/>
                <a:cs typeface="Cabin"/>
                <a:sym typeface="Cabin"/>
              </a:rPr>
              <a:t>•Can be through Valencia, UCF, UF and/or OTC</a:t>
            </a:r>
            <a:endParaRPr sz="7600">
              <a:solidFill>
                <a:srgbClr val="000000"/>
              </a:solidFill>
              <a:latin typeface="Cabin"/>
              <a:ea typeface="Cabin"/>
              <a:cs typeface="Cabin"/>
              <a:sym typeface="Cabin"/>
            </a:endParaRPr>
          </a:p>
          <a:p>
            <a:pPr marL="0" lvl="0" indent="0" algn="l" rtl="0">
              <a:spcBef>
                <a:spcPts val="1000"/>
              </a:spcBef>
              <a:spcAft>
                <a:spcPts val="0"/>
              </a:spcAft>
              <a:buNone/>
            </a:pPr>
            <a:r>
              <a:rPr lang="en" sz="7600">
                <a:solidFill>
                  <a:srgbClr val="000000"/>
                </a:solidFill>
                <a:latin typeface="Cabin"/>
                <a:ea typeface="Cabin"/>
                <a:cs typeface="Cabin"/>
                <a:sym typeface="Cabin"/>
              </a:rPr>
              <a:t>•Requires a minimum of a 3.0 HS unweighted GPA and college-ready test scores (</a:t>
            </a:r>
            <a:r>
              <a:rPr lang="en" sz="7600" i="1">
                <a:solidFill>
                  <a:srgbClr val="000000"/>
                </a:solidFill>
                <a:latin typeface="Cabin"/>
                <a:ea typeface="Cabin"/>
                <a:cs typeface="Cabin"/>
                <a:sym typeface="Cabin"/>
              </a:rPr>
              <a:t>PERT, SAT and/or ACT</a:t>
            </a:r>
            <a:r>
              <a:rPr lang="en" sz="7600">
                <a:solidFill>
                  <a:srgbClr val="000000"/>
                </a:solidFill>
                <a:latin typeface="Cabin"/>
                <a:ea typeface="Cabin"/>
                <a:cs typeface="Cabin"/>
                <a:sym typeface="Cabin"/>
              </a:rPr>
              <a:t>)</a:t>
            </a:r>
            <a:endParaRPr sz="7600">
              <a:solidFill>
                <a:srgbClr val="000000"/>
              </a:solidFill>
              <a:latin typeface="Cabin"/>
              <a:ea typeface="Cabin"/>
              <a:cs typeface="Cabin"/>
              <a:sym typeface="Cabin"/>
            </a:endParaRPr>
          </a:p>
          <a:p>
            <a:pPr marL="0" lvl="0" indent="0" algn="l" rtl="0">
              <a:spcBef>
                <a:spcPts val="1000"/>
              </a:spcBef>
              <a:spcAft>
                <a:spcPts val="0"/>
              </a:spcAft>
              <a:buNone/>
            </a:pPr>
            <a:r>
              <a:rPr lang="en" sz="7600">
                <a:solidFill>
                  <a:srgbClr val="000000"/>
                </a:solidFill>
                <a:latin typeface="Cabin"/>
                <a:ea typeface="Cabin"/>
                <a:cs typeface="Cabin"/>
                <a:sym typeface="Cabin"/>
              </a:rPr>
              <a:t>•Recommend waiting until Junior Year for most DE Courses; </a:t>
            </a:r>
            <a:r>
              <a:rPr lang="en" sz="7600" i="1">
                <a:solidFill>
                  <a:srgbClr val="000000"/>
                </a:solidFill>
                <a:latin typeface="Cabin"/>
                <a:ea typeface="Cabin"/>
                <a:cs typeface="Cabin"/>
                <a:sym typeface="Cabin"/>
              </a:rPr>
              <a:t>Speak with your counselor if you are interested in this program</a:t>
            </a:r>
            <a:endParaRPr sz="7600" i="1">
              <a:solidFill>
                <a:srgbClr val="000000"/>
              </a:solidFill>
              <a:latin typeface="Cabin"/>
              <a:ea typeface="Cabin"/>
              <a:cs typeface="Cabin"/>
              <a:sym typeface="Cabin"/>
            </a:endParaRPr>
          </a:p>
          <a:p>
            <a:pPr marL="0" lvl="0" indent="0" algn="l" rtl="0">
              <a:spcBef>
                <a:spcPts val="1000"/>
              </a:spcBef>
              <a:spcAft>
                <a:spcPts val="0"/>
              </a:spcAft>
              <a:buNone/>
            </a:pPr>
            <a:r>
              <a:rPr lang="en" sz="7600">
                <a:solidFill>
                  <a:srgbClr val="000000"/>
                </a:solidFill>
                <a:latin typeface="Cabin"/>
                <a:ea typeface="Cabin"/>
                <a:cs typeface="Cabin"/>
                <a:sym typeface="Cabin"/>
              </a:rPr>
              <a:t>•Deadlines are NOT Flexible; Students must advocate for themselves</a:t>
            </a:r>
            <a:endParaRPr sz="7600">
              <a:solidFill>
                <a:srgbClr val="000000"/>
              </a:solidFill>
              <a:latin typeface="Cabin"/>
              <a:ea typeface="Cabin"/>
              <a:cs typeface="Cabin"/>
              <a:sym typeface="Cabin"/>
            </a:endParaRPr>
          </a:p>
          <a:p>
            <a:pPr marL="0" lvl="0" indent="0" algn="l" rtl="0">
              <a:spcBef>
                <a:spcPts val="1000"/>
              </a:spcBef>
              <a:spcAft>
                <a:spcPts val="0"/>
              </a:spcAft>
              <a:buNone/>
            </a:pPr>
            <a:r>
              <a:rPr lang="en" sz="7600">
                <a:solidFill>
                  <a:srgbClr val="000000"/>
                </a:solidFill>
                <a:latin typeface="Cabin"/>
                <a:ea typeface="Cabin"/>
                <a:cs typeface="Cabin"/>
                <a:sym typeface="Cabin"/>
              </a:rPr>
              <a:t>•Weighted GPA -- A = 6pts</a:t>
            </a:r>
            <a:endParaRPr sz="7600">
              <a:solidFill>
                <a:srgbClr val="000000"/>
              </a:solidFill>
              <a:latin typeface="Cabin"/>
              <a:ea typeface="Cabin"/>
              <a:cs typeface="Cabin"/>
              <a:sym typeface="Cabin"/>
            </a:endParaRPr>
          </a:p>
          <a:p>
            <a:pPr marL="0" lvl="0" indent="0" algn="l" rtl="0">
              <a:spcBef>
                <a:spcPts val="10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87200" y="131925"/>
            <a:ext cx="91440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a:t>Dual-Enrollment Benefits &amp; Considerations </a:t>
            </a:r>
            <a:endParaRPr sz="2800"/>
          </a:p>
          <a:p>
            <a:pPr marL="0" lvl="0" indent="0" algn="l" rtl="0">
              <a:spcBef>
                <a:spcPts val="0"/>
              </a:spcBef>
              <a:spcAft>
                <a:spcPts val="0"/>
              </a:spcAft>
              <a:buNone/>
            </a:pPr>
            <a:r>
              <a:rPr lang="en" sz="2800"/>
              <a:t>(</a:t>
            </a:r>
            <a:r>
              <a:rPr lang="en" sz="2800" i="1"/>
              <a:t>on track to graduate with an AA</a:t>
            </a:r>
            <a:r>
              <a:rPr lang="en" sz="2800"/>
              <a:t>)</a:t>
            </a:r>
            <a:endParaRPr sz="2800"/>
          </a:p>
        </p:txBody>
      </p:sp>
      <p:sp>
        <p:nvSpPr>
          <p:cNvPr id="119" name="Google Shape;119;p21"/>
          <p:cNvSpPr txBox="1">
            <a:spLocks noGrp="1"/>
          </p:cNvSpPr>
          <p:nvPr>
            <p:ph type="body" idx="1"/>
          </p:nvPr>
        </p:nvSpPr>
        <p:spPr>
          <a:xfrm>
            <a:off x="287200" y="1265725"/>
            <a:ext cx="8830800" cy="3756900"/>
          </a:xfrm>
          <a:prstGeom prst="rect">
            <a:avLst/>
          </a:prstGeom>
        </p:spPr>
        <p:txBody>
          <a:bodyPr spcFirstLastPara="1" wrap="square" lIns="91425" tIns="91425" rIns="91425" bIns="91425" anchor="t" anchorCtr="0">
            <a:normAutofit fontScale="47500" lnSpcReduction="20000"/>
          </a:bodyPr>
          <a:lstStyle/>
          <a:p>
            <a:pPr marL="0" lvl="0" indent="0" algn="l" rtl="0">
              <a:lnSpc>
                <a:spcPct val="100000"/>
              </a:lnSpc>
              <a:spcBef>
                <a:spcPts val="0"/>
              </a:spcBef>
              <a:spcAft>
                <a:spcPts val="0"/>
              </a:spcAft>
              <a:buNone/>
            </a:pPr>
            <a:r>
              <a:rPr lang="en" sz="3354" u="sng">
                <a:solidFill>
                  <a:srgbClr val="000000"/>
                </a:solidFill>
                <a:latin typeface="Cabin"/>
                <a:ea typeface="Cabin"/>
                <a:cs typeface="Cabin"/>
                <a:sym typeface="Cabin"/>
              </a:rPr>
              <a:t>Benefits</a:t>
            </a:r>
            <a:endParaRPr sz="3354" u="sng">
              <a:solidFill>
                <a:srgbClr val="000000"/>
              </a:solidFill>
              <a:latin typeface="Cabin"/>
              <a:ea typeface="Cabin"/>
              <a:cs typeface="Cabin"/>
              <a:sym typeface="Cabin"/>
            </a:endParaRPr>
          </a:p>
          <a:p>
            <a:pPr marL="457200" lvl="0" indent="-329785" algn="l" rtl="0">
              <a:lnSpc>
                <a:spcPct val="100000"/>
              </a:lnSpc>
              <a:spcBef>
                <a:spcPts val="1200"/>
              </a:spcBef>
              <a:spcAft>
                <a:spcPts val="0"/>
              </a:spcAft>
              <a:buClr>
                <a:srgbClr val="000000"/>
              </a:buClr>
              <a:buSzPct val="100000"/>
              <a:buFont typeface="Cabin"/>
              <a:buChar char="●"/>
            </a:pPr>
            <a:r>
              <a:rPr lang="en" sz="3354">
                <a:solidFill>
                  <a:srgbClr val="000000"/>
                </a:solidFill>
                <a:latin typeface="Cabin"/>
                <a:ea typeface="Cabin"/>
                <a:cs typeface="Cabin"/>
                <a:sym typeface="Cabin"/>
              </a:rPr>
              <a:t>For in-state institutions, it can shorten the time to complete undergraduate degree.</a:t>
            </a:r>
            <a:endParaRPr sz="3354">
              <a:solidFill>
                <a:srgbClr val="000000"/>
              </a:solidFill>
              <a:latin typeface="Cabin"/>
              <a:ea typeface="Cabin"/>
              <a:cs typeface="Cabin"/>
              <a:sym typeface="Cabin"/>
            </a:endParaRPr>
          </a:p>
          <a:p>
            <a:pPr marL="457200" lvl="0" indent="-329785" algn="l" rtl="0">
              <a:lnSpc>
                <a:spcPct val="100000"/>
              </a:lnSpc>
              <a:spcBef>
                <a:spcPts val="0"/>
              </a:spcBef>
              <a:spcAft>
                <a:spcPts val="0"/>
              </a:spcAft>
              <a:buClr>
                <a:srgbClr val="000000"/>
              </a:buClr>
              <a:buSzPct val="100000"/>
              <a:buFont typeface="Cabin"/>
              <a:buChar char="●"/>
            </a:pPr>
            <a:r>
              <a:rPr lang="en" sz="3354">
                <a:solidFill>
                  <a:srgbClr val="000000"/>
                </a:solidFill>
                <a:latin typeface="Cabin"/>
                <a:ea typeface="Cabin"/>
                <a:cs typeface="Cabin"/>
                <a:sym typeface="Cabin"/>
              </a:rPr>
              <a:t>Students have experience with college scheduling and classes while in high school.</a:t>
            </a:r>
            <a:endParaRPr sz="3354">
              <a:solidFill>
                <a:srgbClr val="000000"/>
              </a:solidFill>
              <a:latin typeface="Cabin"/>
              <a:ea typeface="Cabin"/>
              <a:cs typeface="Cabin"/>
              <a:sym typeface="Cabin"/>
            </a:endParaRPr>
          </a:p>
          <a:p>
            <a:pPr marL="457200" lvl="0" indent="-329785" algn="l" rtl="0">
              <a:lnSpc>
                <a:spcPct val="100000"/>
              </a:lnSpc>
              <a:spcBef>
                <a:spcPts val="0"/>
              </a:spcBef>
              <a:spcAft>
                <a:spcPts val="0"/>
              </a:spcAft>
              <a:buClr>
                <a:srgbClr val="000000"/>
              </a:buClr>
              <a:buSzPct val="100000"/>
              <a:buFont typeface="Cabin"/>
              <a:buChar char="●"/>
            </a:pPr>
            <a:r>
              <a:rPr lang="en" sz="3354">
                <a:solidFill>
                  <a:srgbClr val="000000"/>
                </a:solidFill>
                <a:latin typeface="Cabin"/>
                <a:ea typeface="Cabin"/>
                <a:cs typeface="Cabin"/>
                <a:sym typeface="Cabin"/>
              </a:rPr>
              <a:t>Save money towards earning a degree.</a:t>
            </a:r>
            <a:endParaRPr sz="3354">
              <a:solidFill>
                <a:srgbClr val="000000"/>
              </a:solidFill>
              <a:latin typeface="Cabin"/>
              <a:ea typeface="Cabin"/>
              <a:cs typeface="Cabin"/>
              <a:sym typeface="Cabin"/>
            </a:endParaRPr>
          </a:p>
          <a:p>
            <a:pPr marL="457200" lvl="0" indent="-329785" algn="l" rtl="0">
              <a:lnSpc>
                <a:spcPct val="100000"/>
              </a:lnSpc>
              <a:spcBef>
                <a:spcPts val="0"/>
              </a:spcBef>
              <a:spcAft>
                <a:spcPts val="0"/>
              </a:spcAft>
              <a:buClr>
                <a:srgbClr val="000000"/>
              </a:buClr>
              <a:buSzPct val="100000"/>
              <a:buFont typeface="Cabin"/>
              <a:buChar char="●"/>
            </a:pPr>
            <a:r>
              <a:rPr lang="en" sz="3354">
                <a:solidFill>
                  <a:srgbClr val="000000"/>
                </a:solidFill>
                <a:latin typeface="Cabin"/>
                <a:ea typeface="Cabin"/>
                <a:cs typeface="Cabin"/>
                <a:sym typeface="Cabin"/>
              </a:rPr>
              <a:t>Ability to satisfy high school requirements as well as AA degree requirements.</a:t>
            </a:r>
            <a:endParaRPr sz="3354">
              <a:solidFill>
                <a:srgbClr val="000000"/>
              </a:solidFill>
              <a:latin typeface="Cabin"/>
              <a:ea typeface="Cabin"/>
              <a:cs typeface="Cabin"/>
              <a:sym typeface="Cabin"/>
            </a:endParaRPr>
          </a:p>
          <a:p>
            <a:pPr marL="0" lvl="0" indent="0" algn="l" rtl="0">
              <a:lnSpc>
                <a:spcPct val="100000"/>
              </a:lnSpc>
              <a:spcBef>
                <a:spcPts val="1200"/>
              </a:spcBef>
              <a:spcAft>
                <a:spcPts val="0"/>
              </a:spcAft>
              <a:buNone/>
            </a:pPr>
            <a:r>
              <a:rPr lang="en" sz="3354" u="sng">
                <a:solidFill>
                  <a:srgbClr val="000000"/>
                </a:solidFill>
                <a:latin typeface="Cabin"/>
                <a:ea typeface="Cabin"/>
                <a:cs typeface="Cabin"/>
                <a:sym typeface="Cabin"/>
              </a:rPr>
              <a:t>Considerations</a:t>
            </a:r>
            <a:endParaRPr sz="3354" u="sng">
              <a:solidFill>
                <a:srgbClr val="000000"/>
              </a:solidFill>
              <a:latin typeface="Cabin"/>
              <a:ea typeface="Cabin"/>
              <a:cs typeface="Cabin"/>
              <a:sym typeface="Cabin"/>
            </a:endParaRPr>
          </a:p>
          <a:p>
            <a:pPr marL="457200" lvl="0" indent="-329785" algn="l" rtl="0">
              <a:lnSpc>
                <a:spcPct val="100000"/>
              </a:lnSpc>
              <a:spcBef>
                <a:spcPts val="1200"/>
              </a:spcBef>
              <a:spcAft>
                <a:spcPts val="0"/>
              </a:spcAft>
              <a:buClr>
                <a:srgbClr val="000000"/>
              </a:buClr>
              <a:buSzPct val="100000"/>
              <a:buFont typeface="Cabin"/>
              <a:buChar char="●"/>
            </a:pPr>
            <a:r>
              <a:rPr lang="en" sz="3354">
                <a:solidFill>
                  <a:srgbClr val="000000"/>
                </a:solidFill>
                <a:latin typeface="Cabin"/>
                <a:ea typeface="Cabin"/>
                <a:cs typeface="Cabin"/>
                <a:sym typeface="Cabin"/>
              </a:rPr>
              <a:t>There is no guarantee all credits will count for an AA degree earned while in high school. It is up to the institution to decide how many credits they will accept.</a:t>
            </a:r>
            <a:endParaRPr sz="3354">
              <a:solidFill>
                <a:srgbClr val="000000"/>
              </a:solidFill>
              <a:latin typeface="Cabin"/>
              <a:ea typeface="Cabin"/>
              <a:cs typeface="Cabin"/>
              <a:sym typeface="Cabin"/>
            </a:endParaRPr>
          </a:p>
          <a:p>
            <a:pPr marL="457200" lvl="0" indent="-329785" algn="l" rtl="0">
              <a:lnSpc>
                <a:spcPct val="100000"/>
              </a:lnSpc>
              <a:spcBef>
                <a:spcPts val="0"/>
              </a:spcBef>
              <a:spcAft>
                <a:spcPts val="0"/>
              </a:spcAft>
              <a:buClr>
                <a:srgbClr val="000000"/>
              </a:buClr>
              <a:buSzPct val="100000"/>
              <a:buFont typeface="Cabin"/>
              <a:buChar char="●"/>
            </a:pPr>
            <a:r>
              <a:rPr lang="en" sz="3354">
                <a:solidFill>
                  <a:srgbClr val="000000"/>
                </a:solidFill>
                <a:latin typeface="Cabin"/>
                <a:ea typeface="Cabin"/>
                <a:cs typeface="Cabin"/>
                <a:sym typeface="Cabin"/>
              </a:rPr>
              <a:t>Can cause issues with future employment if the student is too young and has no job experience.</a:t>
            </a:r>
            <a:endParaRPr sz="3354">
              <a:solidFill>
                <a:srgbClr val="000000"/>
              </a:solidFill>
              <a:latin typeface="Cabin"/>
              <a:ea typeface="Cabin"/>
              <a:cs typeface="Cabin"/>
              <a:sym typeface="Cabin"/>
            </a:endParaRPr>
          </a:p>
          <a:p>
            <a:pPr marL="457200" lvl="0" indent="-329785" algn="l" rtl="0">
              <a:lnSpc>
                <a:spcPct val="100000"/>
              </a:lnSpc>
              <a:spcBef>
                <a:spcPts val="0"/>
              </a:spcBef>
              <a:spcAft>
                <a:spcPts val="0"/>
              </a:spcAft>
              <a:buClr>
                <a:srgbClr val="000000"/>
              </a:buClr>
              <a:buSzPct val="100000"/>
              <a:buFont typeface="Cabin"/>
              <a:buChar char="●"/>
            </a:pPr>
            <a:r>
              <a:rPr lang="en" sz="3354">
                <a:solidFill>
                  <a:srgbClr val="000000"/>
                </a:solidFill>
                <a:latin typeface="Cabin"/>
                <a:ea typeface="Cabin"/>
                <a:cs typeface="Cabin"/>
                <a:sym typeface="Cabin"/>
              </a:rPr>
              <a:t>A major must be declared once student starts college. If student is unsure of what they want to study, this can cause issues for them.</a:t>
            </a:r>
            <a:endParaRPr sz="3354">
              <a:solidFill>
                <a:srgbClr val="000000"/>
              </a:solidFill>
              <a:latin typeface="Cabin"/>
              <a:ea typeface="Cabin"/>
              <a:cs typeface="Cabin"/>
              <a:sym typeface="Cabin"/>
            </a:endParaRPr>
          </a:p>
          <a:p>
            <a:pPr marL="457200" lvl="0" indent="-329785" algn="l" rtl="0">
              <a:lnSpc>
                <a:spcPct val="100000"/>
              </a:lnSpc>
              <a:spcBef>
                <a:spcPts val="0"/>
              </a:spcBef>
              <a:spcAft>
                <a:spcPts val="0"/>
              </a:spcAft>
              <a:buClr>
                <a:srgbClr val="000000"/>
              </a:buClr>
              <a:buSzPct val="100000"/>
              <a:buFont typeface="Cabin"/>
              <a:buChar char="●"/>
            </a:pPr>
            <a:r>
              <a:rPr lang="en" sz="3354">
                <a:solidFill>
                  <a:srgbClr val="000000"/>
                </a:solidFill>
                <a:latin typeface="Cabin"/>
                <a:ea typeface="Cabin"/>
                <a:cs typeface="Cabin"/>
                <a:sym typeface="Cabin"/>
              </a:rPr>
              <a:t>Dual Enrollment is NOT a direct connect to any institution. Students must still apply to the college as a first time college student, not a transfer student.</a:t>
            </a:r>
            <a:endParaRPr sz="3354">
              <a:solidFill>
                <a:srgbClr val="000000"/>
              </a:solidFill>
              <a:latin typeface="Cabin"/>
              <a:ea typeface="Cabin"/>
              <a:cs typeface="Cabin"/>
              <a:sym typeface="Cabin"/>
            </a:endParaRPr>
          </a:p>
          <a:p>
            <a:pPr marL="0" lvl="0" indent="0" algn="l" rtl="0">
              <a:spcBef>
                <a:spcPts val="1200"/>
              </a:spcBef>
              <a:spcAft>
                <a:spcPts val="0"/>
              </a:spcAft>
              <a:buNone/>
            </a:pPr>
            <a:endParaRPr sz="1600" u="sng"/>
          </a:p>
          <a:p>
            <a:pPr marL="457200" lvl="0" indent="0" algn="l" rtl="0">
              <a:spcBef>
                <a:spcPts val="1200"/>
              </a:spcBef>
              <a:spcAft>
                <a:spcPts val="1200"/>
              </a:spcAft>
              <a:buNone/>
            </a:pP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 Classes vs. Dual Enrollment </a:t>
            </a:r>
            <a:endParaRPr/>
          </a:p>
        </p:txBody>
      </p:sp>
      <p:sp>
        <p:nvSpPr>
          <p:cNvPr id="125" name="Google Shape;125;p22"/>
          <p:cNvSpPr txBox="1">
            <a:spLocks noGrp="1"/>
          </p:cNvSpPr>
          <p:nvPr>
            <p:ph type="body" idx="1"/>
          </p:nvPr>
        </p:nvSpPr>
        <p:spPr>
          <a:xfrm>
            <a:off x="169775" y="1417950"/>
            <a:ext cx="4244400" cy="33561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u="sng">
                <a:solidFill>
                  <a:srgbClr val="000000"/>
                </a:solidFill>
                <a:latin typeface="Cabin"/>
                <a:ea typeface="Cabin"/>
                <a:cs typeface="Cabin"/>
                <a:sym typeface="Cabin"/>
              </a:rPr>
              <a:t>AP Classes</a:t>
            </a:r>
            <a:endParaRPr u="sng">
              <a:solidFill>
                <a:srgbClr val="000000"/>
              </a:solidFill>
              <a:latin typeface="Cabin"/>
              <a:ea typeface="Cabin"/>
              <a:cs typeface="Cabin"/>
              <a:sym typeface="Cabin"/>
            </a:endParaRPr>
          </a:p>
          <a:p>
            <a:pPr marL="457200" lvl="0" indent="-317500" algn="l" rtl="0">
              <a:spcBef>
                <a:spcPts val="1200"/>
              </a:spcBef>
              <a:spcAft>
                <a:spcPts val="0"/>
              </a:spcAft>
              <a:buClr>
                <a:srgbClr val="000000"/>
              </a:buClr>
              <a:buSzPts val="1400"/>
              <a:buFont typeface="Cabin"/>
              <a:buChar char="●"/>
            </a:pPr>
            <a:r>
              <a:rPr lang="en">
                <a:solidFill>
                  <a:srgbClr val="000000"/>
                </a:solidFill>
                <a:latin typeface="Cabin"/>
                <a:ea typeface="Cabin"/>
                <a:cs typeface="Cabin"/>
                <a:sym typeface="Cabin"/>
              </a:rPr>
              <a:t>Colleges tend to award credit more easily based on AP test scores (typically 3 or higher)</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Academically challenging classes</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Out-of-state tuitions tend to look more favorably on AP classes because the curriculum is familiar</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Helps increase weighted GPA.</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No guarantee college credit will be awarded by passing the class, student must achieve the required test score</a:t>
            </a:r>
            <a:endParaRPr>
              <a:solidFill>
                <a:srgbClr val="000000"/>
              </a:solidFill>
              <a:latin typeface="Cabin"/>
              <a:ea typeface="Cabin"/>
              <a:cs typeface="Cabin"/>
              <a:sym typeface="Cabin"/>
            </a:endParaRPr>
          </a:p>
          <a:p>
            <a:pPr marL="914400" lvl="0" indent="0" algn="l" rtl="0">
              <a:spcBef>
                <a:spcPts val="1200"/>
              </a:spcBef>
              <a:spcAft>
                <a:spcPts val="1200"/>
              </a:spcAft>
              <a:buNone/>
            </a:pPr>
            <a:endParaRPr>
              <a:solidFill>
                <a:srgbClr val="000000"/>
              </a:solidFill>
              <a:latin typeface="Cabin"/>
              <a:ea typeface="Cabin"/>
              <a:cs typeface="Cabin"/>
              <a:sym typeface="Cabin"/>
            </a:endParaRPr>
          </a:p>
        </p:txBody>
      </p:sp>
      <p:sp>
        <p:nvSpPr>
          <p:cNvPr id="126" name="Google Shape;126;p22"/>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u="sng">
                <a:solidFill>
                  <a:srgbClr val="000000"/>
                </a:solidFill>
                <a:latin typeface="Cabin"/>
                <a:ea typeface="Cabin"/>
                <a:cs typeface="Cabin"/>
                <a:sym typeface="Cabin"/>
              </a:rPr>
              <a:t>Dual Enrollment</a:t>
            </a:r>
            <a:endParaRPr u="sng">
              <a:solidFill>
                <a:srgbClr val="000000"/>
              </a:solidFill>
              <a:latin typeface="Cabin"/>
              <a:ea typeface="Cabin"/>
              <a:cs typeface="Cabin"/>
              <a:sym typeface="Cabin"/>
            </a:endParaRPr>
          </a:p>
          <a:p>
            <a:pPr marL="457200" lvl="0" indent="-317500" algn="l" rtl="0">
              <a:spcBef>
                <a:spcPts val="1200"/>
              </a:spcBef>
              <a:spcAft>
                <a:spcPts val="0"/>
              </a:spcAft>
              <a:buClr>
                <a:srgbClr val="000000"/>
              </a:buClr>
              <a:buSzPts val="1400"/>
              <a:buFont typeface="Cabin"/>
              <a:buChar char="●"/>
            </a:pPr>
            <a:r>
              <a:rPr lang="en">
                <a:solidFill>
                  <a:srgbClr val="000000"/>
                </a:solidFill>
                <a:latin typeface="Cabin"/>
                <a:ea typeface="Cabin"/>
                <a:cs typeface="Cabin"/>
                <a:sym typeface="Cabin"/>
              </a:rPr>
              <a:t>Students have experience with a college setting while in high school.</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Save money towards earning a degree.</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Helps increase the weighted GPA.</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The student is the only one that can advocate for him or herself. Parents must be “hands off”.</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More variety of classes.</a:t>
            </a:r>
            <a:endParaRPr>
              <a:solidFill>
                <a:srgbClr val="000000"/>
              </a:solidFill>
              <a:latin typeface="Cabin"/>
              <a:ea typeface="Cabin"/>
              <a:cs typeface="Cabin"/>
              <a:sym typeface="Cabin"/>
            </a:endParaRPr>
          </a:p>
          <a:p>
            <a:pPr marL="457200" lvl="0" indent="-317500" algn="l" rtl="0">
              <a:spcBef>
                <a:spcPts val="0"/>
              </a:spcBef>
              <a:spcAft>
                <a:spcPts val="0"/>
              </a:spcAft>
              <a:buClr>
                <a:srgbClr val="000000"/>
              </a:buClr>
              <a:buSzPts val="1400"/>
              <a:buFont typeface="Cabin"/>
              <a:buChar char="●"/>
            </a:pPr>
            <a:r>
              <a:rPr lang="en">
                <a:solidFill>
                  <a:srgbClr val="000000"/>
                </a:solidFill>
                <a:latin typeface="Cabin"/>
                <a:ea typeface="Cabin"/>
                <a:cs typeface="Cabin"/>
                <a:sym typeface="Cabin"/>
              </a:rPr>
              <a:t>Students are able to experience different campuses.</a:t>
            </a:r>
            <a:endParaRPr>
              <a:solidFill>
                <a:srgbClr val="000000"/>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1544</Words>
  <Application>Microsoft Office PowerPoint</Application>
  <PresentationFormat>On-screen Show (16:9)</PresentationFormat>
  <Paragraphs>166</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Playfair Display</vt:lpstr>
      <vt:lpstr>Montserrat</vt:lpstr>
      <vt:lpstr>Rockwell</vt:lpstr>
      <vt:lpstr>Calibri</vt:lpstr>
      <vt:lpstr>Century Gothic</vt:lpstr>
      <vt:lpstr>Cabin</vt:lpstr>
      <vt:lpstr>Lato</vt:lpstr>
      <vt:lpstr>Noto Sans Symbols</vt:lpstr>
      <vt:lpstr>Verdana</vt:lpstr>
      <vt:lpstr>Blue &amp; Gold</vt:lpstr>
      <vt:lpstr>PTSA Meeting College and Career Readiness</vt:lpstr>
      <vt:lpstr>What is Acceleration?</vt:lpstr>
      <vt:lpstr>Advanced Placement (AP) at a Glance</vt:lpstr>
      <vt:lpstr>What are the benefits of AP? </vt:lpstr>
      <vt:lpstr>AP Exams</vt:lpstr>
      <vt:lpstr>AP Course Offerings</vt:lpstr>
      <vt:lpstr>Dual Enrollment (DE) at a Glance</vt:lpstr>
      <vt:lpstr>Dual-Enrollment Benefits &amp; Considerations  (on track to graduate with an AA)</vt:lpstr>
      <vt:lpstr>AP Classes vs. Dual Enrollment </vt:lpstr>
      <vt:lpstr>College &amp; Career Readiness Pathways</vt:lpstr>
      <vt:lpstr>PowerPoint Presentation</vt:lpstr>
      <vt:lpstr>PowerPoint Presentation</vt:lpstr>
      <vt:lpstr>Dual Enrollment vs. Collegiate Academy</vt:lpstr>
      <vt:lpstr>PowerPoint Presentation</vt:lpstr>
      <vt:lpstr>PowerPoint Presentation</vt:lpstr>
      <vt:lpstr>PowerPoint Presentation</vt:lpstr>
      <vt:lpstr>PowerPoint Presentation</vt:lpstr>
      <vt:lpstr>PowerPoint Presentation</vt:lpstr>
      <vt:lpstr>PowerPoint Presentation</vt:lpstr>
      <vt:lpstr>Impact of Grades on GPA</vt:lpstr>
      <vt:lpstr>The impact of 0 on student grades</vt:lpstr>
      <vt:lpstr>LNHS Curriculum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PTSA Meeting College and Career Readiness</dc:title>
  <dc:creator>Botchen, Alexander G.</dc:creator>
  <cp:lastModifiedBy>Adam Feldman</cp:lastModifiedBy>
  <cp:revision>1</cp:revision>
  <dcterms:modified xsi:type="dcterms:W3CDTF">2022-04-21T02:52:18Z</dcterms:modified>
</cp:coreProperties>
</file>